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0" r:id="rId4"/>
    <p:sldId id="267" r:id="rId5"/>
    <p:sldId id="265" r:id="rId6"/>
    <p:sldId id="266" r:id="rId7"/>
    <p:sldId id="262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6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0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12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26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1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13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84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9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5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0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5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7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4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4AFD01-8B1E-4C7D-840D-F31B90B8CB2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797DAFB-7A9F-45C2-BC7B-2449A1B8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2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lkenglish.com/grammar/article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B9B9E-71A3-4481-A107-A1130C998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169247"/>
          </a:xfrm>
        </p:spPr>
        <p:txBody>
          <a:bodyPr>
            <a:normAutofit fontScale="90000"/>
          </a:bodyPr>
          <a:lstStyle/>
          <a:p>
            <a:br>
              <a:rPr lang="sr-Latn-ME" dirty="0"/>
            </a:br>
            <a:r>
              <a:rPr lang="sr-Latn-ME" dirty="0"/>
              <a:t>10C Fashion victims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6805E-47E5-442A-90EC-915A01B85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4995" y="4777380"/>
            <a:ext cx="8825658" cy="861420"/>
          </a:xfrm>
        </p:spPr>
        <p:txBody>
          <a:bodyPr>
            <a:normAutofit fontScale="77500" lnSpcReduction="20000"/>
          </a:bodyPr>
          <a:lstStyle/>
          <a:p>
            <a:r>
              <a:rPr lang="sr-Latn-ME" b="1" dirty="0"/>
              <a:t>Vocabulary</a:t>
            </a:r>
            <a:r>
              <a:rPr lang="sr-Latn-ME" dirty="0"/>
              <a:t>: use of articles: </a:t>
            </a:r>
            <a:r>
              <a:rPr lang="sr-Latn-ME" i="1" dirty="0"/>
              <a:t>a, an, the </a:t>
            </a:r>
            <a:r>
              <a:rPr lang="sr-Latn-ME" dirty="0"/>
              <a:t>or </a:t>
            </a:r>
            <a:r>
              <a:rPr lang="sr-Latn-ME" i="1" dirty="0"/>
              <a:t>no article</a:t>
            </a:r>
            <a:r>
              <a:rPr lang="sr-Latn-ME" dirty="0"/>
              <a:t> </a:t>
            </a:r>
          </a:p>
          <a:p>
            <a:r>
              <a:rPr lang="sr-Latn-ME" b="1" dirty="0"/>
              <a:t>reading</a:t>
            </a:r>
            <a:r>
              <a:rPr lang="sr-Latn-ME" dirty="0"/>
              <a:t>: a magazine article; a profile</a:t>
            </a:r>
          </a:p>
          <a:p>
            <a:r>
              <a:rPr lang="sr-Latn-ME" b="1" dirty="0"/>
              <a:t>Review</a:t>
            </a:r>
            <a:r>
              <a:rPr lang="sr-Latn-ME" dirty="0"/>
              <a:t>: Past Simple passive, have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46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E0AA1-255F-40C7-AE88-5E9D0529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-6743700" y="365125"/>
            <a:ext cx="7581900" cy="118935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E6601-9121-4A60-AD1C-FCA8B4517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3286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/>
              <a:t>For more information on Indefinite, definite and zero article please visit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https://www.talkenglish.com/grammar/articles.aspx</a:t>
            </a:r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pPr marL="0" indent="0" algn="r">
              <a:buNone/>
            </a:pPr>
            <a:r>
              <a:rPr lang="sr-Latn-ME" sz="2000" dirty="0"/>
              <a:t>Thank you for your attention!</a:t>
            </a:r>
          </a:p>
          <a:p>
            <a:pPr marL="0" indent="0" algn="r">
              <a:buNone/>
            </a:pPr>
            <a:r>
              <a:rPr lang="sr-Latn-ME" sz="2000" dirty="0"/>
              <a:t>#Stay safe</a:t>
            </a:r>
          </a:p>
          <a:p>
            <a:pPr marL="0" indent="0" algn="r">
              <a:buNone/>
            </a:pPr>
            <a:r>
              <a:rPr lang="sr-Latn-ME" sz="2000" dirty="0"/>
              <a:t>#Stay home </a:t>
            </a:r>
          </a:p>
          <a:p>
            <a:pPr marL="0" indent="0" algn="r">
              <a:buNone/>
            </a:pPr>
            <a:r>
              <a:rPr lang="sr-Latn-ME" sz="2000" dirty="0"/>
              <a:t>Lecturer Ivana Milačić</a:t>
            </a:r>
          </a:p>
          <a:p>
            <a:pPr marL="0" indent="0" algn="r">
              <a:buNone/>
            </a:pPr>
            <a:r>
              <a:rPr lang="sr-Latn-ME" sz="2000" dirty="0"/>
              <a:t>ivana.milacic@udg.edu.me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732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06B62-7326-455A-ABCC-92DA1525E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Fashion victims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10E70-E11F-4750-B065-8DA899E2C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12093"/>
          </a:xfrm>
        </p:spPr>
        <p:txBody>
          <a:bodyPr>
            <a:normAutofit lnSpcReduction="10000"/>
          </a:bodyPr>
          <a:lstStyle/>
          <a:p>
            <a:r>
              <a:rPr lang="sr-Latn-ME" dirty="0"/>
              <a:t>Please, open your book, p80, and try to do execrcise 1.</a:t>
            </a:r>
          </a:p>
          <a:p>
            <a:r>
              <a:rPr lang="sr-Latn-ME" dirty="0"/>
              <a:t>Now, read the article about Gucci family in execrcise 2. Fill in gaps a)-f) in the family tree.</a:t>
            </a:r>
          </a:p>
          <a:p>
            <a:endParaRPr lang="sr-Latn-ME" dirty="0"/>
          </a:p>
          <a:p>
            <a:r>
              <a:rPr lang="sr-Latn-ME" dirty="0"/>
              <a:t>Please, do execrcise 3. Tick the correct sentences and change incorrect sentences. </a:t>
            </a:r>
          </a:p>
          <a:p>
            <a:r>
              <a:rPr lang="sr-Latn-ME" dirty="0"/>
              <a:t>Below, please find help with new vocabular</a:t>
            </a:r>
          </a:p>
          <a:p>
            <a:r>
              <a:rPr lang="sr-Latn-ME" i="1" dirty="0"/>
              <a:t>Label - brand</a:t>
            </a:r>
          </a:p>
          <a:p>
            <a:r>
              <a:rPr lang="sr-Latn-ME" i="1" dirty="0"/>
              <a:t>Get on with – have a good relationship with</a:t>
            </a:r>
          </a:p>
          <a:p>
            <a:r>
              <a:rPr lang="sr-Latn-ME" i="1" dirty="0"/>
              <a:t>Sack – </a:t>
            </a:r>
            <a:r>
              <a:rPr lang="en-US" i="1" dirty="0"/>
              <a:t>dismiss from employment</a:t>
            </a:r>
            <a:endParaRPr lang="sr-Latn-ME" i="1" dirty="0"/>
          </a:p>
          <a:p>
            <a:r>
              <a:rPr lang="sr-Latn-ME" i="1" dirty="0"/>
              <a:t>Gunman - </a:t>
            </a:r>
            <a:r>
              <a:rPr lang="en-US" i="1" dirty="0"/>
              <a:t>a man who uses a gun to commit a crime or terrorist act</a:t>
            </a:r>
            <a:endParaRPr lang="sr-Latn-ME" i="1" dirty="0"/>
          </a:p>
          <a:p>
            <a:endParaRPr lang="sr-Latn-ME" dirty="0"/>
          </a:p>
          <a:p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2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EBCFED-FF61-4CA4-B8A5-B74798FAC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6294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sr-Latn-ME" dirty="0"/>
              <a:t>use of articles: </a:t>
            </a:r>
            <a:r>
              <a:rPr lang="sr-Latn-ME" i="1" dirty="0"/>
              <a:t>a, an, the </a:t>
            </a:r>
            <a:r>
              <a:rPr lang="sr-Latn-ME" dirty="0"/>
              <a:t>or </a:t>
            </a:r>
            <a:r>
              <a:rPr lang="sr-Latn-ME" i="1" dirty="0"/>
              <a:t>no article</a:t>
            </a:r>
            <a:r>
              <a:rPr lang="sr-Latn-ME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C30C5B-219D-4B43-8246-49E4DFB1F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3140"/>
            <a:ext cx="10515600" cy="4297680"/>
          </a:xfrm>
        </p:spPr>
        <p:txBody>
          <a:bodyPr>
            <a:normAutofit fontScale="47500" lnSpcReduction="20000"/>
          </a:bodyPr>
          <a:lstStyle/>
          <a:p>
            <a:r>
              <a:rPr lang="sr-Latn-ME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Please, open your books, p81, and try to do exercise 4/5. </a:t>
            </a:r>
            <a:br>
              <a:rPr lang="sr-Latn-ME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sr-Latn-ME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After that, please read the explanation below.</a:t>
            </a:r>
            <a:br>
              <a:rPr lang="sr-Latn-ME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sr-Latn-ME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</a:t>
            </a:r>
          </a:p>
          <a:p>
            <a:r>
              <a:rPr lang="sr-Latn-ME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In exercise 6, p81, read about another Italian fashion designer, Gianni Versace. Fill in the gaps with </a:t>
            </a:r>
            <a:r>
              <a:rPr lang="sr-Latn-ME" sz="6400" i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a, an, the </a:t>
            </a:r>
            <a:r>
              <a:rPr lang="sr-Latn-ME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or </a:t>
            </a:r>
            <a:r>
              <a:rPr lang="sr-Latn-ME" sz="6400" i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-.</a:t>
            </a:r>
          </a:p>
          <a:p>
            <a:endParaRPr lang="sr-Latn-ME" sz="64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r>
              <a:rPr lang="sr-Latn-ME" sz="6400" i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Answers:</a:t>
            </a:r>
          </a:p>
          <a:p>
            <a:r>
              <a:rPr lang="sr-Latn-ME" sz="6400" i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1. – 	2. a	3.-		4. -	5. a	6. the		7. - 	8. a</a:t>
            </a:r>
          </a:p>
          <a:p>
            <a:r>
              <a:rPr lang="sr-Latn-ME" sz="6400" i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9. a		10. -		11. the	12. the	13. the	14. -	15. the</a:t>
            </a:r>
            <a:br>
              <a:rPr lang="sr-Latn-ME" sz="6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6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F5FD6-4682-40B4-A4F9-6D6FF98751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731520"/>
            <a:ext cx="8824913" cy="5288280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dirty="0"/>
              <a:t>We use a/an:</a:t>
            </a:r>
          </a:p>
          <a:p>
            <a:pPr fontAlgn="base"/>
            <a:r>
              <a:rPr lang="en-US" dirty="0"/>
              <a:t>The first time you mention or refer to a noun</a:t>
            </a:r>
          </a:p>
          <a:p>
            <a:pPr lvl="1" fontAlgn="base"/>
            <a:r>
              <a:rPr lang="en-US" dirty="0"/>
              <a:t>Example: I bought a new pair of shoes yesterday! (First mention). Can you believe the shoes were 50% off!! (Second mention – now it is clear which shoes: the shoes you bought yesterday.)</a:t>
            </a:r>
          </a:p>
          <a:p>
            <a:pPr fontAlgn="base"/>
            <a:r>
              <a:rPr lang="en-US" dirty="0"/>
              <a:t>To name a member of a group</a:t>
            </a:r>
          </a:p>
          <a:p>
            <a:pPr lvl="1" fontAlgn="base"/>
            <a:r>
              <a:rPr lang="en-US" dirty="0"/>
              <a:t>Jobs (I’m a teacher.)</a:t>
            </a:r>
          </a:p>
          <a:p>
            <a:pPr lvl="1" fontAlgn="base"/>
            <a:r>
              <a:rPr lang="en-US" dirty="0"/>
              <a:t>Nationalities (He’s an American.)</a:t>
            </a:r>
          </a:p>
          <a:p>
            <a:pPr lvl="1" fontAlgn="base"/>
            <a:r>
              <a:rPr lang="en-US" dirty="0"/>
              <a:t>Religions (She’s a Buddhist.)</a:t>
            </a:r>
          </a:p>
          <a:p>
            <a:pPr fontAlgn="base"/>
            <a:r>
              <a:rPr lang="en-US" dirty="0"/>
              <a:t>When you also mean “one”</a:t>
            </a:r>
          </a:p>
          <a:p>
            <a:pPr lvl="1" fontAlgn="base"/>
            <a:r>
              <a:rPr lang="en-US" dirty="0"/>
              <a:t>Example: I had an ( =one) apple at lunch.</a:t>
            </a:r>
          </a:p>
          <a:p>
            <a:pPr fontAlgn="base"/>
            <a:r>
              <a:rPr lang="en-US" dirty="0"/>
              <a:t>Expressions that quantify</a:t>
            </a:r>
          </a:p>
          <a:p>
            <a:pPr lvl="1" fontAlgn="base"/>
            <a:r>
              <a:rPr lang="en-US" dirty="0"/>
              <a:t>A little (bit) of</a:t>
            </a:r>
          </a:p>
          <a:p>
            <a:pPr lvl="1" fontAlgn="base"/>
            <a:r>
              <a:rPr lang="en-US" dirty="0"/>
              <a:t>A lot of</a:t>
            </a:r>
          </a:p>
          <a:p>
            <a:pPr lvl="1" fontAlgn="base"/>
            <a:r>
              <a:rPr lang="en-US" dirty="0"/>
              <a:t>A ton of</a:t>
            </a:r>
          </a:p>
        </p:txBody>
      </p:sp>
    </p:spTree>
    <p:extLst>
      <p:ext uri="{BB962C8B-B14F-4D97-AF65-F5344CB8AC3E}">
        <p14:creationId xmlns:p14="http://schemas.microsoft.com/office/powerpoint/2010/main" val="195185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14CFF-34CE-4373-B24B-95A424C9BE7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708660"/>
            <a:ext cx="10035540" cy="5311140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US" dirty="0"/>
              <a:t>We use the:</a:t>
            </a:r>
            <a:endParaRPr lang="sr-Latn-ME" dirty="0"/>
          </a:p>
          <a:p>
            <a:pPr marL="0" indent="0" fontAlgn="base">
              <a:buNone/>
            </a:pPr>
            <a:r>
              <a:rPr lang="en-US" dirty="0"/>
              <a:t>With something already mentioned (see example for the first mention with a/an above)</a:t>
            </a:r>
          </a:p>
          <a:p>
            <a:pPr fontAlgn="base"/>
            <a:r>
              <a:rPr lang="en-US" dirty="0"/>
              <a:t>When there is just one of something*</a:t>
            </a:r>
          </a:p>
          <a:p>
            <a:pPr lvl="1" fontAlgn="base"/>
            <a:r>
              <a:rPr lang="en-US" dirty="0"/>
              <a:t>I took a walk in the forest. (There is only one forest where you live.)</a:t>
            </a:r>
          </a:p>
          <a:p>
            <a:pPr fontAlgn="base"/>
            <a:r>
              <a:rPr lang="en-US" dirty="0"/>
              <a:t>When you define a specific person, object or place</a:t>
            </a:r>
          </a:p>
          <a:p>
            <a:pPr lvl="1" fontAlgn="base"/>
            <a:r>
              <a:rPr lang="en-US" dirty="0"/>
              <a:t> I loved the book my dad gave me for my birthday. (Not just any book, but specifically the books your dad gave you for your birthday.)</a:t>
            </a:r>
          </a:p>
          <a:p>
            <a:pPr fontAlgn="base"/>
            <a:r>
              <a:rPr lang="en-US" dirty="0"/>
              <a:t>With things that are unique (there is only one)*</a:t>
            </a:r>
          </a:p>
          <a:p>
            <a:pPr lvl="1" fontAlgn="base"/>
            <a:r>
              <a:rPr lang="en-US" dirty="0"/>
              <a:t>The sun</a:t>
            </a:r>
          </a:p>
          <a:p>
            <a:pPr lvl="1" fontAlgn="base"/>
            <a:r>
              <a:rPr lang="en-US" dirty="0"/>
              <a:t>The President of the U.S.</a:t>
            </a:r>
          </a:p>
          <a:p>
            <a:pPr lvl="1" fontAlgn="base"/>
            <a:r>
              <a:rPr lang="en-US" dirty="0"/>
              <a:t>The CEO of Apple</a:t>
            </a:r>
          </a:p>
          <a:p>
            <a:pPr fontAlgn="base"/>
            <a:r>
              <a:rPr lang="en-US" dirty="0"/>
              <a:t>With ordinal numbers and superlatives</a:t>
            </a:r>
          </a:p>
          <a:p>
            <a:pPr lvl="1" fontAlgn="base"/>
            <a:r>
              <a:rPr lang="en-US" dirty="0"/>
              <a:t>The first, the second, the third</a:t>
            </a:r>
          </a:p>
          <a:p>
            <a:pPr lvl="1" fontAlgn="base"/>
            <a:r>
              <a:rPr lang="en-US" dirty="0"/>
              <a:t>The biggest, the best, the fastest, the ugliest</a:t>
            </a:r>
          </a:p>
          <a:p>
            <a:pPr fontAlgn="base"/>
            <a:r>
              <a:rPr lang="en-US" dirty="0"/>
              <a:t>With some proper nouns:</a:t>
            </a:r>
          </a:p>
          <a:p>
            <a:pPr lvl="1" fontAlgn="base"/>
            <a:r>
              <a:rPr lang="en-US" dirty="0"/>
              <a:t>Rivers (The Nile)</a:t>
            </a:r>
          </a:p>
          <a:p>
            <a:pPr lvl="1" fontAlgn="base"/>
            <a:r>
              <a:rPr lang="en-US" dirty="0"/>
              <a:t>Mountains Ranges (The Rockies, The Alps)</a:t>
            </a:r>
          </a:p>
          <a:p>
            <a:pPr lvl="1" fontAlgn="base"/>
            <a:r>
              <a:rPr lang="en-US" dirty="0"/>
              <a:t>Oceans (The Pacific Ocean)</a:t>
            </a:r>
          </a:p>
          <a:p>
            <a:pPr lvl="1" fontAlgn="base"/>
            <a:r>
              <a:rPr lang="en-US" dirty="0"/>
              <a:t>Groups of Islands or Countries with Plural</a:t>
            </a:r>
          </a:p>
          <a:p>
            <a:pPr lvl="2" fontAlgn="base"/>
            <a:r>
              <a:rPr lang="en-US" dirty="0"/>
              <a:t>The Hawaiian Islands</a:t>
            </a:r>
          </a:p>
          <a:p>
            <a:pPr lvl="2" fontAlgn="base"/>
            <a:r>
              <a:rPr lang="en-US" dirty="0"/>
              <a:t>The Netherlands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6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0795B-5EBB-4046-B1F7-54049D71A24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640080"/>
            <a:ext cx="9578340" cy="6217920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en-US" b="1" dirty="0"/>
              <a:t>Ø (Zero Article)</a:t>
            </a:r>
            <a:endParaRPr lang="en-US" dirty="0"/>
          </a:p>
          <a:p>
            <a:pPr fontAlgn="base"/>
            <a:r>
              <a:rPr lang="en-US" dirty="0"/>
              <a:t>We use ø:</a:t>
            </a:r>
          </a:p>
          <a:p>
            <a:pPr fontAlgn="base"/>
            <a:r>
              <a:rPr lang="en-US" dirty="0"/>
              <a:t>Talk about things in general (all things everywhere)</a:t>
            </a:r>
          </a:p>
          <a:p>
            <a:pPr lvl="1" fontAlgn="base"/>
            <a:r>
              <a:rPr lang="en-US" dirty="0"/>
              <a:t>I love watching whales! (All whales everywhere, not just one specific whale.)</a:t>
            </a:r>
          </a:p>
          <a:p>
            <a:pPr lvl="1" fontAlgn="base"/>
            <a:r>
              <a:rPr lang="en-US" dirty="0"/>
              <a:t>I love Italy.</a:t>
            </a:r>
          </a:p>
          <a:p>
            <a:pPr fontAlgn="base"/>
            <a:r>
              <a:rPr lang="en-US" dirty="0"/>
              <a:t>Countries</a:t>
            </a:r>
          </a:p>
          <a:p>
            <a:pPr lvl="1" fontAlgn="base"/>
            <a:r>
              <a:rPr lang="en-US" dirty="0"/>
              <a:t>He’s from Germany.</a:t>
            </a:r>
          </a:p>
          <a:p>
            <a:pPr lvl="1" fontAlgn="base"/>
            <a:r>
              <a:rPr lang="en-US" dirty="0"/>
              <a:t>Have you visited Algeria?</a:t>
            </a:r>
          </a:p>
          <a:p>
            <a:pPr fontAlgn="base"/>
            <a:r>
              <a:rPr lang="en-US" dirty="0"/>
              <a:t>Languages</a:t>
            </a:r>
          </a:p>
          <a:p>
            <a:pPr lvl="1" fontAlgn="base"/>
            <a:r>
              <a:rPr lang="en-US" dirty="0"/>
              <a:t>French</a:t>
            </a:r>
          </a:p>
          <a:p>
            <a:pPr lvl="1" fontAlgn="base"/>
            <a:r>
              <a:rPr lang="en-US" dirty="0"/>
              <a:t>Japanese</a:t>
            </a:r>
          </a:p>
          <a:p>
            <a:pPr fontAlgn="base"/>
            <a:r>
              <a:rPr lang="en-US" dirty="0"/>
              <a:t>Meals</a:t>
            </a:r>
          </a:p>
          <a:p>
            <a:pPr lvl="1" fontAlgn="base"/>
            <a:r>
              <a:rPr lang="en-US" dirty="0"/>
              <a:t>Breakfast</a:t>
            </a:r>
          </a:p>
          <a:p>
            <a:pPr fontAlgn="base"/>
            <a:r>
              <a:rPr lang="en-US" dirty="0"/>
              <a:t>People’s names and titles</a:t>
            </a:r>
          </a:p>
          <a:p>
            <a:pPr fontAlgn="base"/>
            <a:r>
              <a:rPr lang="en-US" dirty="0"/>
              <a:t>With possessives</a:t>
            </a:r>
          </a:p>
          <a:p>
            <a:pPr lvl="1" fontAlgn="base"/>
            <a:r>
              <a:rPr lang="en-US" dirty="0"/>
              <a:t>My coffee …</a:t>
            </a:r>
          </a:p>
          <a:p>
            <a:pPr lvl="1" fontAlgn="base"/>
            <a:r>
              <a:rPr lang="en-US" dirty="0"/>
              <a:t>Her dog …</a:t>
            </a:r>
          </a:p>
          <a:p>
            <a:pPr fontAlgn="base"/>
            <a:r>
              <a:rPr lang="en-US" dirty="0"/>
              <a:t>Uncountable nouns (unless referring to a specific example)</a:t>
            </a:r>
          </a:p>
          <a:p>
            <a:pPr lvl="1" fontAlgn="base"/>
            <a:r>
              <a:rPr lang="en-US" dirty="0"/>
              <a:t>I love adding milk (uncountable) to my coffee (uncountable + possessive).</a:t>
            </a:r>
          </a:p>
          <a:p>
            <a:pPr fontAlgn="base"/>
            <a:r>
              <a:rPr lang="en-US" dirty="0"/>
              <a:t>Specific mountains, lakes, and islands</a:t>
            </a:r>
          </a:p>
          <a:p>
            <a:pPr lvl="1" fontAlgn="base"/>
            <a:r>
              <a:rPr lang="en-US" dirty="0"/>
              <a:t>Mt. Fuji</a:t>
            </a:r>
          </a:p>
          <a:p>
            <a:pPr fontAlgn="base"/>
            <a:r>
              <a:rPr lang="en-US" dirty="0"/>
              <a:t>Most cities, towns, streets, and airports</a:t>
            </a:r>
          </a:p>
          <a:p>
            <a:pPr lvl="1" fontAlgn="base"/>
            <a:r>
              <a:rPr lang="en-US" dirty="0"/>
              <a:t>Kiev</a:t>
            </a:r>
          </a:p>
          <a:p>
            <a:pPr lvl="1" fontAlgn="base"/>
            <a:r>
              <a:rPr lang="en-US" dirty="0"/>
              <a:t>New York</a:t>
            </a:r>
          </a:p>
          <a:p>
            <a:pPr lvl="1" fontAlgn="base"/>
            <a:r>
              <a:rPr lang="en-US" dirty="0"/>
              <a:t>Main Street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4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164F-2D0C-4614-8DA9-F5CA3659B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904219" y="973668"/>
            <a:ext cx="6332220" cy="7069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688-EFCF-449C-9A0F-B642786AD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77440"/>
            <a:ext cx="8825659" cy="3642360"/>
          </a:xfrm>
        </p:spPr>
        <p:txBody>
          <a:bodyPr/>
          <a:lstStyle/>
          <a:p>
            <a:r>
              <a:rPr lang="sr-Latn-ME" dirty="0"/>
              <a:t>Now, please, try to do the questionaire, exercise 7, p81, Student’s book.</a:t>
            </a:r>
          </a:p>
          <a:p>
            <a:r>
              <a:rPr lang="sr-Latn-ME" dirty="0"/>
              <a:t>Check your answers on p158. </a:t>
            </a:r>
          </a:p>
          <a:p>
            <a:r>
              <a:rPr lang="sr-Latn-ME" dirty="0"/>
              <a:t>Are you a fashion victim?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i="1" dirty="0"/>
              <a:t>Fashion victim – a person who follows popular fashions slavishly</a:t>
            </a:r>
          </a:p>
          <a:p>
            <a:pPr marL="0" indent="0">
              <a:buNone/>
            </a:pPr>
            <a:endParaRPr lang="sr-Latn-ME" i="1" dirty="0"/>
          </a:p>
          <a:p>
            <a:r>
              <a:rPr lang="sr-Latn-ME" dirty="0"/>
              <a:t>Please, write a short essay if you agree with your description on the p156. Why? Why not?</a:t>
            </a:r>
          </a:p>
          <a:p>
            <a:r>
              <a:rPr lang="sr-Latn-ME" dirty="0"/>
              <a:t>Please, do exercise 2, unit 10C Workbook.</a:t>
            </a:r>
          </a:p>
          <a:p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59456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0CCFD-2474-4879-914A-1171D18E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-13876019" y="1016109"/>
            <a:ext cx="14386230" cy="835551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sr-Latn-ME" sz="1800" dirty="0"/>
            </a:br>
            <a:br>
              <a:rPr lang="sr-Latn-ME" sz="2000" dirty="0"/>
            </a:b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590DC-F981-4D90-808A-A8993F492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Please, do exercise 1. unit 10C Workbook.</a:t>
            </a:r>
          </a:p>
          <a:p>
            <a:endParaRPr lang="sr-Latn-ME" dirty="0"/>
          </a:p>
          <a:p>
            <a:endParaRPr lang="sr-Latn-ME" dirty="0"/>
          </a:p>
          <a:p>
            <a:r>
              <a:rPr lang="sr-Latn-ME" i="1" dirty="0"/>
              <a:t>Answers:</a:t>
            </a:r>
          </a:p>
          <a:p>
            <a:pPr marL="0" indent="0">
              <a:buNone/>
            </a:pPr>
            <a:r>
              <a:rPr lang="sr-Latn-ME" i="1" dirty="0"/>
              <a:t>	1. - 		2. - 		3. a		4. - 		5. an 	6. - 		7. 	an 		</a:t>
            </a:r>
          </a:p>
          <a:p>
            <a:pPr marL="0" indent="0">
              <a:buNone/>
            </a:pPr>
            <a:r>
              <a:rPr lang="sr-Latn-ME" i="1" dirty="0"/>
              <a:t>	8. the	9. the	10. a	11. a	12. the 		13. the 		14. -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7343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AE711-C6B6-43F5-AD6A-628093D5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7C348-597A-4BAE-947C-40644B455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Choose the correct article in each sentence.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1)Did you bring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umbrella?</a:t>
            </a:r>
            <a:br>
              <a:rPr lang="en-US" dirty="0"/>
            </a:br>
            <a:r>
              <a:rPr lang="en-US" dirty="0"/>
              <a:t>2)Are you looking for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shampoo?</a:t>
            </a:r>
            <a:br>
              <a:rPr lang="en-US" dirty="0"/>
            </a:br>
            <a:r>
              <a:rPr lang="en-US" dirty="0"/>
              <a:t>3)I checked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mailbox again.</a:t>
            </a:r>
            <a:br>
              <a:rPr lang="en-US" dirty="0"/>
            </a:br>
            <a:r>
              <a:rPr lang="en-US" dirty="0"/>
              <a:t>4)Can I have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spoon please?</a:t>
            </a:r>
            <a:br>
              <a:rPr lang="en-US" dirty="0"/>
            </a:br>
            <a:r>
              <a:rPr lang="en-US" dirty="0"/>
              <a:t>5)I was born into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poor family.</a:t>
            </a:r>
            <a:br>
              <a:rPr lang="en-US" dirty="0"/>
            </a:br>
            <a:r>
              <a:rPr lang="en-US" dirty="0"/>
              <a:t>6)She will come back in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hour.</a:t>
            </a:r>
            <a:br>
              <a:rPr lang="en-US" dirty="0"/>
            </a:br>
            <a:r>
              <a:rPr lang="en-US" dirty="0"/>
              <a:t>7)Have you been to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Space Needle Tower in Seattle?</a:t>
            </a:r>
            <a:br>
              <a:rPr lang="en-US" dirty="0"/>
            </a:br>
            <a:r>
              <a:rPr lang="en-US" dirty="0"/>
              <a:t>8)I would love to talk to one of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managers.</a:t>
            </a:r>
            <a:br>
              <a:rPr lang="en-US" dirty="0"/>
            </a:br>
            <a:r>
              <a:rPr lang="en-US" dirty="0"/>
              <a:t>9)What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amazing view!</a:t>
            </a:r>
            <a:br>
              <a:rPr lang="en-US" dirty="0"/>
            </a:br>
            <a:r>
              <a:rPr lang="en-US" dirty="0"/>
              <a:t>10)The helicopter landed on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roof of a building.</a:t>
            </a:r>
          </a:p>
        </p:txBody>
      </p:sp>
    </p:spTree>
    <p:extLst>
      <p:ext uri="{BB962C8B-B14F-4D97-AF65-F5344CB8AC3E}">
        <p14:creationId xmlns:p14="http://schemas.microsoft.com/office/powerpoint/2010/main" val="219513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269</TotalTime>
  <Words>1046</Words>
  <Application>Microsoft Office PowerPoint</Application>
  <PresentationFormat>Widescreen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Century Gothic</vt:lpstr>
      <vt:lpstr>Wingdings 3</vt:lpstr>
      <vt:lpstr>Ion Boardroom</vt:lpstr>
      <vt:lpstr> 10C Fashion victims</vt:lpstr>
      <vt:lpstr>Fashion victims</vt:lpstr>
      <vt:lpstr>use of articles: a, an, the or no article 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 till you drop</dc:title>
  <dc:creator>Administrator</dc:creator>
  <cp:lastModifiedBy>Administrator</cp:lastModifiedBy>
  <cp:revision>43</cp:revision>
  <dcterms:created xsi:type="dcterms:W3CDTF">2020-03-29T01:51:00Z</dcterms:created>
  <dcterms:modified xsi:type="dcterms:W3CDTF">2020-04-06T09:24:49Z</dcterms:modified>
</cp:coreProperties>
</file>