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0"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2"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198759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4AFD01-8B1E-4C7D-840D-F31B90B8CB27}"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425318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83369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0752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1678611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550178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906588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49138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319548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249200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18816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AFD01-8B1E-4C7D-840D-F31B90B8CB27}"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28796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4AFD01-8B1E-4C7D-840D-F31B90B8CB27}"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124028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390527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202985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B4AFD01-8B1E-4C7D-840D-F31B90B8CB27}" type="datetimeFigureOut">
              <a:rPr lang="en-US" smtClean="0"/>
              <a:t>4/6/2020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343764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4AFD01-8B1E-4C7D-840D-F31B90B8CB27}"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DAFB-7A9F-45C2-BC7B-2449A1B836C0}" type="slidenum">
              <a:rPr lang="en-US" smtClean="0"/>
              <a:t>‹#›</a:t>
            </a:fld>
            <a:endParaRPr lang="en-US"/>
          </a:p>
        </p:txBody>
      </p:sp>
    </p:spTree>
    <p:extLst>
      <p:ext uri="{BB962C8B-B14F-4D97-AF65-F5344CB8AC3E}">
        <p14:creationId xmlns:p14="http://schemas.microsoft.com/office/powerpoint/2010/main" val="426478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4AFD01-8B1E-4C7D-840D-F31B90B8CB27}" type="datetimeFigureOut">
              <a:rPr lang="en-US" smtClean="0"/>
              <a:t>4/6/2020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97DAFB-7A9F-45C2-BC7B-2449A1B836C0}" type="slidenum">
              <a:rPr lang="en-US" smtClean="0"/>
              <a:t>‹#›</a:t>
            </a:fld>
            <a:endParaRPr lang="en-US"/>
          </a:p>
        </p:txBody>
      </p:sp>
    </p:spTree>
    <p:extLst>
      <p:ext uri="{BB962C8B-B14F-4D97-AF65-F5344CB8AC3E}">
        <p14:creationId xmlns:p14="http://schemas.microsoft.com/office/powerpoint/2010/main" val="19368424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X-pLTIafYWM&amp;feature=emb_tit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9B9E-71A3-4481-A107-A1130C9985BC}"/>
              </a:ext>
            </a:extLst>
          </p:cNvPr>
          <p:cNvSpPr>
            <a:spLocks noGrp="1"/>
          </p:cNvSpPr>
          <p:nvPr>
            <p:ph type="ctrTitle"/>
          </p:nvPr>
        </p:nvSpPr>
        <p:spPr>
          <a:xfrm>
            <a:off x="1154955" y="1447801"/>
            <a:ext cx="8825658" cy="2438400"/>
          </a:xfrm>
        </p:spPr>
        <p:txBody>
          <a:bodyPr>
            <a:normAutofit fontScale="90000"/>
          </a:bodyPr>
          <a:lstStyle/>
          <a:p>
            <a:br>
              <a:rPr lang="sr-Latn-ME" dirty="0"/>
            </a:br>
            <a:r>
              <a:rPr lang="sr-Latn-ME" dirty="0"/>
              <a:t>4B Adventurers</a:t>
            </a:r>
            <a:br>
              <a:rPr lang="en-US" dirty="0"/>
            </a:br>
            <a:endParaRPr lang="en-US" dirty="0"/>
          </a:p>
        </p:txBody>
      </p:sp>
      <p:sp>
        <p:nvSpPr>
          <p:cNvPr id="3" name="Subtitle 2">
            <a:extLst>
              <a:ext uri="{FF2B5EF4-FFF2-40B4-BE49-F238E27FC236}">
                <a16:creationId xmlns:a16="http://schemas.microsoft.com/office/drawing/2014/main" id="{4C06805E-47E5-442A-90EC-915A01B85542}"/>
              </a:ext>
            </a:extLst>
          </p:cNvPr>
          <p:cNvSpPr>
            <a:spLocks noGrp="1"/>
          </p:cNvSpPr>
          <p:nvPr>
            <p:ph type="subTitle" idx="1"/>
          </p:nvPr>
        </p:nvSpPr>
        <p:spPr/>
        <p:txBody>
          <a:bodyPr>
            <a:normAutofit fontScale="70000" lnSpcReduction="20000"/>
          </a:bodyPr>
          <a:lstStyle/>
          <a:p>
            <a:pPr algn="l"/>
            <a:r>
              <a:rPr lang="sr-Latn-ME" b="1" dirty="0"/>
              <a:t>Vocabulary</a:t>
            </a:r>
            <a:r>
              <a:rPr lang="sr-Latn-ME" dirty="0"/>
              <a:t>: character adjectives</a:t>
            </a:r>
          </a:p>
          <a:p>
            <a:pPr algn="l"/>
            <a:r>
              <a:rPr lang="sr-Latn-ME" b="1" dirty="0"/>
              <a:t>Grammar</a:t>
            </a:r>
            <a:r>
              <a:rPr lang="sr-Latn-ME" dirty="0"/>
              <a:t>: Past Perfect</a:t>
            </a:r>
          </a:p>
          <a:p>
            <a:pPr algn="l"/>
            <a:r>
              <a:rPr lang="sr-Latn-ME" b="1" dirty="0"/>
              <a:t>Review</a:t>
            </a:r>
            <a:r>
              <a:rPr lang="sr-Latn-ME" dirty="0"/>
              <a:t>: Past simple</a:t>
            </a:r>
            <a:endParaRPr lang="en-US" dirty="0"/>
          </a:p>
        </p:txBody>
      </p:sp>
    </p:spTree>
    <p:extLst>
      <p:ext uri="{BB962C8B-B14F-4D97-AF65-F5344CB8AC3E}">
        <p14:creationId xmlns:p14="http://schemas.microsoft.com/office/powerpoint/2010/main" val="415864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6B62-7326-455A-ABCC-92DA1525EB28}"/>
              </a:ext>
            </a:extLst>
          </p:cNvPr>
          <p:cNvSpPr>
            <a:spLocks noGrp="1"/>
          </p:cNvSpPr>
          <p:nvPr>
            <p:ph type="title"/>
          </p:nvPr>
        </p:nvSpPr>
        <p:spPr>
          <a:xfrm>
            <a:off x="838200" y="365125"/>
            <a:ext cx="10515600" cy="1026353"/>
          </a:xfrm>
        </p:spPr>
        <p:txBody>
          <a:bodyPr/>
          <a:lstStyle/>
          <a:p>
            <a:r>
              <a:rPr lang="sr-Latn-ME" dirty="0"/>
              <a:t>Adventurers</a:t>
            </a:r>
            <a:endParaRPr lang="en-US" dirty="0"/>
          </a:p>
        </p:txBody>
      </p:sp>
      <p:sp>
        <p:nvSpPr>
          <p:cNvPr id="3" name="Content Placeholder 2">
            <a:extLst>
              <a:ext uri="{FF2B5EF4-FFF2-40B4-BE49-F238E27FC236}">
                <a16:creationId xmlns:a16="http://schemas.microsoft.com/office/drawing/2014/main" id="{8D610E70-E11F-4750-B065-8DA899E2C68E}"/>
              </a:ext>
            </a:extLst>
          </p:cNvPr>
          <p:cNvSpPr>
            <a:spLocks noGrp="1"/>
          </p:cNvSpPr>
          <p:nvPr>
            <p:ph idx="1"/>
          </p:nvPr>
        </p:nvSpPr>
        <p:spPr/>
        <p:txBody>
          <a:bodyPr>
            <a:normAutofit/>
          </a:bodyPr>
          <a:lstStyle/>
          <a:p>
            <a:r>
              <a:rPr lang="sr-Latn-ME" sz="2000" dirty="0">
                <a:latin typeface="+mj-lt"/>
              </a:rPr>
              <a:t>Please, open your books, p. 30 and </a:t>
            </a:r>
          </a:p>
          <a:p>
            <a:pPr marL="0" indent="0">
              <a:buNone/>
            </a:pPr>
            <a:r>
              <a:rPr lang="sr-Latn-ME" sz="2000" dirty="0">
                <a:latin typeface="+mj-lt"/>
              </a:rPr>
              <a:t>do exercise 1 </a:t>
            </a:r>
          </a:p>
          <a:p>
            <a:r>
              <a:rPr lang="sr-Latn-ME" sz="2000" dirty="0">
                <a:latin typeface="+mj-lt"/>
              </a:rPr>
              <a:t>Please, find </a:t>
            </a:r>
            <a:r>
              <a:rPr lang="sr-Latn-ME" dirty="0"/>
              <a:t>on the right</a:t>
            </a:r>
            <a:r>
              <a:rPr lang="sr-Latn-ME" sz="2000" dirty="0">
                <a:latin typeface="+mj-lt"/>
              </a:rPr>
              <a:t> help with </a:t>
            </a:r>
          </a:p>
          <a:p>
            <a:pPr marL="0" indent="0">
              <a:buNone/>
            </a:pPr>
            <a:r>
              <a:rPr lang="sr-Latn-ME" sz="2000" dirty="0">
                <a:latin typeface="+mj-lt"/>
              </a:rPr>
              <a:t>new vocabulary:</a:t>
            </a:r>
          </a:p>
          <a:p>
            <a:endParaRPr lang="sr-Latn-ME" sz="2000" dirty="0">
              <a:latin typeface="+mj-lt"/>
            </a:endParaRPr>
          </a:p>
        </p:txBody>
      </p:sp>
      <p:pic>
        <p:nvPicPr>
          <p:cNvPr id="5" name="Picture 4">
            <a:extLst>
              <a:ext uri="{FF2B5EF4-FFF2-40B4-BE49-F238E27FC236}">
                <a16:creationId xmlns:a16="http://schemas.microsoft.com/office/drawing/2014/main" id="{F9DCC3A8-56B8-4938-94E8-0380D247D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95684" y="857250"/>
            <a:ext cx="6492875" cy="5143500"/>
          </a:xfrm>
          <a:prstGeom prst="rect">
            <a:avLst/>
          </a:prstGeom>
        </p:spPr>
      </p:pic>
    </p:spTree>
    <p:extLst>
      <p:ext uri="{BB962C8B-B14F-4D97-AF65-F5344CB8AC3E}">
        <p14:creationId xmlns:p14="http://schemas.microsoft.com/office/powerpoint/2010/main" val="165122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0A89-9B08-458C-B5FC-428D2DDCDE79}"/>
              </a:ext>
            </a:extLst>
          </p:cNvPr>
          <p:cNvSpPr>
            <a:spLocks noGrp="1"/>
          </p:cNvSpPr>
          <p:nvPr>
            <p:ph type="title"/>
          </p:nvPr>
        </p:nvSpPr>
        <p:spPr>
          <a:xfrm>
            <a:off x="838200" y="365125"/>
            <a:ext cx="10515600" cy="53602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74548E8-5C14-439E-ADFD-73F435CCA57A}"/>
              </a:ext>
            </a:extLst>
          </p:cNvPr>
          <p:cNvSpPr>
            <a:spLocks noGrp="1"/>
          </p:cNvSpPr>
          <p:nvPr>
            <p:ph idx="1"/>
          </p:nvPr>
        </p:nvSpPr>
        <p:spPr>
          <a:xfrm>
            <a:off x="838200" y="1086678"/>
            <a:ext cx="10515600" cy="5090285"/>
          </a:xfrm>
        </p:spPr>
        <p:txBody>
          <a:bodyPr>
            <a:normAutofit/>
          </a:bodyPr>
          <a:lstStyle/>
          <a:p>
            <a:endParaRPr lang="sr-Latn-ME" sz="2000" dirty="0">
              <a:latin typeface="+mj-lt"/>
            </a:endParaRPr>
          </a:p>
          <a:p>
            <a:endParaRPr lang="sr-Latn-ME" dirty="0"/>
          </a:p>
          <a:p>
            <a:r>
              <a:rPr lang="sr-Latn-ME" sz="2000" dirty="0">
                <a:latin typeface="+mj-lt"/>
              </a:rPr>
              <a:t>Please, try to complete the table with the names and dates in exercise 2, p30.</a:t>
            </a:r>
          </a:p>
          <a:p>
            <a:endParaRPr lang="sr-Latn-ME" dirty="0"/>
          </a:p>
          <a:p>
            <a:r>
              <a:rPr lang="sr-Latn-ME" sz="2000" dirty="0">
                <a:latin typeface="+mj-lt"/>
              </a:rPr>
              <a:t>Check your answers on p141.</a:t>
            </a:r>
          </a:p>
          <a:p>
            <a:endParaRPr lang="sr-Latn-ME" dirty="0"/>
          </a:p>
          <a:p>
            <a:r>
              <a:rPr lang="sr-Latn-ME" sz="2000" dirty="0">
                <a:latin typeface="+mj-lt"/>
              </a:rPr>
              <a:t>How many did you get right?</a:t>
            </a:r>
          </a:p>
          <a:p>
            <a:endParaRPr lang="sr-Latn-ME" dirty="0"/>
          </a:p>
          <a:p>
            <a:r>
              <a:rPr lang="sr-Latn-ME" sz="2000" dirty="0">
                <a:latin typeface="+mj-lt"/>
              </a:rPr>
              <a:t>Who are the women in photosA-C?</a:t>
            </a:r>
            <a:endParaRPr lang="en-US" sz="2000" dirty="0">
              <a:latin typeface="+mj-lt"/>
            </a:endParaRPr>
          </a:p>
        </p:txBody>
      </p:sp>
    </p:spTree>
    <p:extLst>
      <p:ext uri="{BB962C8B-B14F-4D97-AF65-F5344CB8AC3E}">
        <p14:creationId xmlns:p14="http://schemas.microsoft.com/office/powerpoint/2010/main" val="42530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5366-7EA7-43C8-86DE-5A23165F1031}"/>
              </a:ext>
            </a:extLst>
          </p:cNvPr>
          <p:cNvSpPr>
            <a:spLocks noGrp="1"/>
          </p:cNvSpPr>
          <p:nvPr>
            <p:ph type="title"/>
          </p:nvPr>
        </p:nvSpPr>
        <p:spPr>
          <a:xfrm>
            <a:off x="551563" y="1737359"/>
            <a:ext cx="11088874" cy="4434841"/>
          </a:xfrm>
        </p:spPr>
        <p:txBody>
          <a:bodyPr/>
          <a:lstStyle/>
          <a:p>
            <a:r>
              <a:rPr lang="sr-Latn-ME" sz="2000" dirty="0"/>
              <a:t>Listen  to two TV producers, Beth and Luke, discussing a new TV series. Answer these questions.</a:t>
            </a:r>
            <a:br>
              <a:rPr lang="sr-Latn-ME" sz="2000" dirty="0"/>
            </a:br>
            <a:br>
              <a:rPr lang="sr-Latn-ME" sz="2000" dirty="0"/>
            </a:br>
            <a:r>
              <a:rPr lang="sr-Latn-ME" sz="2000" dirty="0"/>
              <a:t>1. What is Beth’s new TV series aboout?</a:t>
            </a:r>
            <a:br>
              <a:rPr lang="sr-Latn-ME" sz="2000" dirty="0"/>
            </a:br>
            <a:r>
              <a:rPr lang="sr-Latn-ME" sz="2000" dirty="0"/>
              <a:t>2. Who is the first programme about?</a:t>
            </a:r>
            <a:br>
              <a:rPr lang="sr-Latn-ME" sz="2000" dirty="0"/>
            </a:br>
            <a:r>
              <a:rPr lang="sr-Latn-ME" sz="2000" dirty="0"/>
              <a:t>3. Why didn’t this person become famous?</a:t>
            </a:r>
            <a:br>
              <a:rPr lang="sr-Latn-ME" sz="2000" dirty="0"/>
            </a:br>
            <a:r>
              <a:rPr lang="sr-Latn-ME" sz="2000" dirty="0"/>
              <a:t>4. Where did Beth get the idea for the series?</a:t>
            </a:r>
            <a:br>
              <a:rPr lang="sr-Latn-ME" sz="2000" dirty="0"/>
            </a:br>
            <a:r>
              <a:rPr lang="sr-Latn-ME" sz="2000" dirty="0"/>
              <a:t>5. What did Hariet do in 1911?</a:t>
            </a:r>
            <a:br>
              <a:rPr lang="sr-Latn-ME" sz="2000" dirty="0"/>
            </a:br>
            <a:r>
              <a:rPr lang="sr-Latn-ME" sz="2000" dirty="0"/>
              <a:t>6. When did she arrive in England?</a:t>
            </a:r>
            <a:br>
              <a:rPr lang="sr-Latn-ME" sz="2000" dirty="0"/>
            </a:br>
            <a:r>
              <a:rPr lang="sr-Latn-ME" sz="2000" dirty="0"/>
              <a:t>7. Why ddidn’t she fly on the Monday?</a:t>
            </a:r>
            <a:br>
              <a:rPr lang="sr-Latn-ME" sz="2000" dirty="0"/>
            </a:br>
            <a:r>
              <a:rPr lang="sr-Latn-ME" sz="2000" dirty="0"/>
              <a:t>8. Did she know she was in France when she landed?</a:t>
            </a:r>
            <a:br>
              <a:rPr lang="sr-Latn-ME" sz="2000" dirty="0"/>
            </a:br>
            <a:r>
              <a:rPr lang="sr-Latn-ME" sz="2000" dirty="0"/>
              <a:t>9. When and how did she die? </a:t>
            </a:r>
            <a:endParaRPr lang="en-US" sz="2000" dirty="0"/>
          </a:p>
        </p:txBody>
      </p:sp>
      <p:pic>
        <p:nvPicPr>
          <p:cNvPr id="4" name="36 R4.4">
            <a:hlinkClick r:id="" action="ppaction://media"/>
            <a:extLst>
              <a:ext uri="{FF2B5EF4-FFF2-40B4-BE49-F238E27FC236}">
                <a16:creationId xmlns:a16="http://schemas.microsoft.com/office/drawing/2014/main" id="{5E93F452-7E88-422D-A448-4F55E62ADF59}"/>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462588" y="499746"/>
            <a:ext cx="609600" cy="609600"/>
          </a:xfrm>
        </p:spPr>
      </p:pic>
    </p:spTree>
    <p:extLst>
      <p:ext uri="{BB962C8B-B14F-4D97-AF65-F5344CB8AC3E}">
        <p14:creationId xmlns:p14="http://schemas.microsoft.com/office/powerpoint/2010/main" val="134800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2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EBCFED-FF61-4CA4-B8A5-B74798FACC48}"/>
              </a:ext>
            </a:extLst>
          </p:cNvPr>
          <p:cNvSpPr>
            <a:spLocks noGrp="1"/>
          </p:cNvSpPr>
          <p:nvPr>
            <p:ph type="title"/>
          </p:nvPr>
        </p:nvSpPr>
        <p:spPr>
          <a:xfrm>
            <a:off x="838200" y="365125"/>
            <a:ext cx="10515600" cy="549275"/>
          </a:xfrm>
        </p:spPr>
        <p:txBody>
          <a:bodyPr>
            <a:normAutofit fontScale="90000"/>
          </a:bodyPr>
          <a:lstStyle/>
          <a:p>
            <a:r>
              <a:rPr lang="sr-Latn-ME" dirty="0"/>
              <a:t>Past Perfect </a:t>
            </a:r>
            <a:endParaRPr lang="en-US" dirty="0"/>
          </a:p>
        </p:txBody>
      </p:sp>
      <p:sp>
        <p:nvSpPr>
          <p:cNvPr id="5" name="Content Placeholder 4">
            <a:extLst>
              <a:ext uri="{FF2B5EF4-FFF2-40B4-BE49-F238E27FC236}">
                <a16:creationId xmlns:a16="http://schemas.microsoft.com/office/drawing/2014/main" id="{6AC30C5B-219D-4B43-8246-49E4DFB1F801}"/>
              </a:ext>
            </a:extLst>
          </p:cNvPr>
          <p:cNvSpPr>
            <a:spLocks noGrp="1"/>
          </p:cNvSpPr>
          <p:nvPr>
            <p:ph idx="1"/>
          </p:nvPr>
        </p:nvSpPr>
        <p:spPr>
          <a:xfrm>
            <a:off x="838200" y="1192696"/>
            <a:ext cx="10515600" cy="4984267"/>
          </a:xfrm>
        </p:spPr>
        <p:txBody>
          <a:bodyPr>
            <a:normAutofit fontScale="92500" lnSpcReduction="20000"/>
          </a:bodyPr>
          <a:lstStyle/>
          <a:p>
            <a:r>
              <a:rPr lang="en-US" dirty="0"/>
              <a:t>We use the past perfect simple (had + past participle) to talk about time up to a certain point in the past.</a:t>
            </a:r>
          </a:p>
          <a:p>
            <a:pPr marL="0" indent="0">
              <a:buNone/>
            </a:pPr>
            <a:r>
              <a:rPr lang="en-US" dirty="0"/>
              <a:t>She'd published her first poem by the time she was eight. </a:t>
            </a:r>
          </a:p>
          <a:p>
            <a:r>
              <a:rPr lang="en-US" dirty="0"/>
              <a:t>We can use the past perfect to show the order of two past events. The past perfect shows the earlier action and the past simple shows the later action.</a:t>
            </a:r>
          </a:p>
          <a:p>
            <a:pPr marL="0" indent="0">
              <a:buNone/>
            </a:pPr>
            <a:r>
              <a:rPr lang="en-US" i="1" dirty="0"/>
              <a:t>When the police arrived, </a:t>
            </a:r>
            <a:r>
              <a:rPr lang="en-US" b="1" i="1" dirty="0"/>
              <a:t>the thief had escaped</a:t>
            </a:r>
            <a:r>
              <a:rPr lang="en-US" i="1" dirty="0"/>
              <a:t>.</a:t>
            </a:r>
            <a:endParaRPr lang="en-US" dirty="0"/>
          </a:p>
          <a:p>
            <a:r>
              <a:rPr lang="en-US" dirty="0"/>
              <a:t>We can also use the past perfect followed by before to show that an action was not done or was incomplete when the past simple action happened.</a:t>
            </a:r>
          </a:p>
          <a:p>
            <a:pPr marL="0" indent="0">
              <a:buNone/>
            </a:pPr>
            <a:r>
              <a:rPr lang="en-US" dirty="0"/>
              <a:t>They left before I'd spoken to them.</a:t>
            </a:r>
            <a:endParaRPr lang="sr-Latn-ME" dirty="0"/>
          </a:p>
          <a:p>
            <a:r>
              <a:rPr lang="en-US" dirty="0"/>
              <a:t>We often use the adverbs </a:t>
            </a:r>
            <a:r>
              <a:rPr lang="en-US" i="1" dirty="0"/>
              <a:t>already </a:t>
            </a:r>
            <a:r>
              <a:rPr lang="en-US" dirty="0"/>
              <a:t>(= 'before the specified time'), </a:t>
            </a:r>
            <a:r>
              <a:rPr lang="en-US" i="1" dirty="0"/>
              <a:t>still </a:t>
            </a:r>
            <a:r>
              <a:rPr lang="en-US" dirty="0"/>
              <a:t>(= as previously), </a:t>
            </a:r>
            <a:r>
              <a:rPr lang="en-US" i="1" dirty="0"/>
              <a:t>just</a:t>
            </a:r>
            <a:r>
              <a:rPr lang="en-US" dirty="0"/>
              <a:t> (= 'a very short time before the specified time'), </a:t>
            </a:r>
            <a:r>
              <a:rPr lang="en-US" i="1" dirty="0"/>
              <a:t>ever</a:t>
            </a:r>
            <a:r>
              <a:rPr lang="en-US" dirty="0"/>
              <a:t> (= 'at any time before the specified time') or </a:t>
            </a:r>
            <a:r>
              <a:rPr lang="en-US" i="1" dirty="0"/>
              <a:t>never</a:t>
            </a:r>
            <a:r>
              <a:rPr lang="en-US" dirty="0"/>
              <a:t> (= 'at no time before the specified time') with the past perfect. </a:t>
            </a:r>
            <a:endParaRPr lang="sr-Latn-ME" sz="2000" dirty="0">
              <a:latin typeface="+mj-lt"/>
            </a:endParaRPr>
          </a:p>
          <a:p>
            <a:pPr marL="0" indent="0">
              <a:buNone/>
            </a:pPr>
            <a:r>
              <a:rPr lang="sr-Latn-ME" sz="2000" dirty="0">
                <a:latin typeface="+mj-lt"/>
              </a:rPr>
              <a:t>For more information on Past Perfect, please watch the following video</a:t>
            </a:r>
          </a:p>
          <a:p>
            <a:pPr marL="0" indent="0">
              <a:buNone/>
            </a:pPr>
            <a:r>
              <a:rPr lang="en-US" dirty="0">
                <a:hlinkClick r:id="rId2"/>
              </a:rPr>
              <a:t>https://www.youtube.com/watch?v=X-pLTIafYWM&amp;feature=emb_title</a:t>
            </a:r>
            <a:endParaRPr lang="en-US" sz="2000" dirty="0">
              <a:latin typeface="+mj-lt"/>
            </a:endParaRPr>
          </a:p>
        </p:txBody>
      </p:sp>
    </p:spTree>
    <p:extLst>
      <p:ext uri="{BB962C8B-B14F-4D97-AF65-F5344CB8AC3E}">
        <p14:creationId xmlns:p14="http://schemas.microsoft.com/office/powerpoint/2010/main" val="258416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6F87-3B0C-4E28-ADB9-B064D6929616}"/>
              </a:ext>
            </a:extLst>
          </p:cNvPr>
          <p:cNvSpPr>
            <a:spLocks noGrp="1"/>
          </p:cNvSpPr>
          <p:nvPr>
            <p:ph type="title"/>
          </p:nvPr>
        </p:nvSpPr>
        <p:spPr>
          <a:xfrm>
            <a:off x="838200" y="365125"/>
            <a:ext cx="10515600" cy="880579"/>
          </a:xfrm>
        </p:spPr>
        <p:txBody>
          <a:bodyPr>
            <a:normAutofit/>
          </a:bodyPr>
          <a:lstStyle/>
          <a:p>
            <a:r>
              <a:rPr lang="sr-Latn-ME" sz="4000" dirty="0"/>
              <a:t>Past Perfect</a:t>
            </a:r>
          </a:p>
        </p:txBody>
      </p:sp>
      <p:sp>
        <p:nvSpPr>
          <p:cNvPr id="3" name="Content Placeholder 2">
            <a:extLst>
              <a:ext uri="{FF2B5EF4-FFF2-40B4-BE49-F238E27FC236}">
                <a16:creationId xmlns:a16="http://schemas.microsoft.com/office/drawing/2014/main" id="{C1BAACD7-23CF-4822-8DBE-CA0EF026BB0C}"/>
              </a:ext>
            </a:extLst>
          </p:cNvPr>
          <p:cNvSpPr>
            <a:spLocks noGrp="1"/>
          </p:cNvSpPr>
          <p:nvPr>
            <p:ph idx="1"/>
          </p:nvPr>
        </p:nvSpPr>
        <p:spPr>
          <a:xfrm>
            <a:off x="838200" y="1074420"/>
            <a:ext cx="10515600" cy="5418455"/>
          </a:xfrm>
        </p:spPr>
        <p:txBody>
          <a:bodyPr>
            <a:normAutofit fontScale="92500" lnSpcReduction="10000"/>
          </a:bodyPr>
          <a:lstStyle/>
          <a:p>
            <a:pPr marL="0" indent="0">
              <a:buNone/>
            </a:pPr>
            <a:r>
              <a:rPr lang="en-US" dirty="0"/>
              <a:t>1. I </a:t>
            </a:r>
            <a:r>
              <a:rPr lang="sr-Latn-ME" dirty="0"/>
              <a:t>_____________</a:t>
            </a:r>
            <a:r>
              <a:rPr lang="en-US" dirty="0"/>
              <a:t> (study) Japanese before.</a:t>
            </a:r>
            <a:br>
              <a:rPr lang="en-US" dirty="0"/>
            </a:br>
            <a:r>
              <a:rPr lang="en-US" dirty="0"/>
              <a:t>2. She </a:t>
            </a:r>
            <a:r>
              <a:rPr lang="sr-Latn-ME" dirty="0"/>
              <a:t> _____________ </a:t>
            </a:r>
            <a:r>
              <a:rPr lang="en-US" dirty="0"/>
              <a:t> (bake) a lot before she </a:t>
            </a:r>
            <a:r>
              <a:rPr lang="sr-Latn-ME" dirty="0"/>
              <a:t> _____________ </a:t>
            </a:r>
            <a:r>
              <a:rPr lang="en-US" dirty="0"/>
              <a:t> (open) her shop.</a:t>
            </a:r>
            <a:br>
              <a:rPr lang="en-US" dirty="0"/>
            </a:br>
            <a:r>
              <a:rPr lang="en-US" dirty="0"/>
              <a:t>3. We </a:t>
            </a:r>
            <a:r>
              <a:rPr lang="sr-Latn-ME" dirty="0"/>
              <a:t> _____________ </a:t>
            </a:r>
            <a:r>
              <a:rPr lang="en-US" dirty="0"/>
              <a:t> (have) a lot of trouble because we </a:t>
            </a:r>
            <a:r>
              <a:rPr lang="sr-Latn-ME" dirty="0"/>
              <a:t> _____________ </a:t>
            </a:r>
            <a:r>
              <a:rPr lang="en-US" dirty="0"/>
              <a:t> (lose) our passports.</a:t>
            </a:r>
            <a:br>
              <a:rPr lang="en-US" dirty="0"/>
            </a:br>
            <a:r>
              <a:rPr lang="en-US" dirty="0"/>
              <a:t>4. Brian </a:t>
            </a:r>
            <a:r>
              <a:rPr lang="sr-Latn-ME" dirty="0"/>
              <a:t> _____________ </a:t>
            </a:r>
            <a:r>
              <a:rPr lang="en-US" dirty="0"/>
              <a:t> (know) many people at the club because he </a:t>
            </a:r>
            <a:r>
              <a:rPr lang="sr-Latn-ME" dirty="0"/>
              <a:t> _____________ </a:t>
            </a:r>
            <a:r>
              <a:rPr lang="en-US" dirty="0"/>
              <a:t> (be) there many times.</a:t>
            </a:r>
            <a:br>
              <a:rPr lang="en-US" dirty="0"/>
            </a:br>
            <a:r>
              <a:rPr lang="en-US" dirty="0"/>
              <a:t>5. They </a:t>
            </a:r>
            <a:r>
              <a:rPr lang="sr-Latn-ME" dirty="0"/>
              <a:t> _____________ </a:t>
            </a:r>
            <a:r>
              <a:rPr lang="en-US" dirty="0"/>
              <a:t> (study) English before they </a:t>
            </a:r>
            <a:r>
              <a:rPr lang="sr-Latn-ME" dirty="0"/>
              <a:t> _____________ </a:t>
            </a:r>
            <a:r>
              <a:rPr lang="en-US" dirty="0"/>
              <a:t> (move) to Canada.</a:t>
            </a:r>
            <a:br>
              <a:rPr lang="en-US" dirty="0"/>
            </a:br>
            <a:r>
              <a:rPr lang="en-US" dirty="0"/>
              <a:t>6. You </a:t>
            </a:r>
            <a:r>
              <a:rPr lang="sr-Latn-ME" dirty="0"/>
              <a:t> _____________ </a:t>
            </a:r>
            <a:r>
              <a:rPr lang="en-US" dirty="0"/>
              <a:t> (enjoy) the movie because you </a:t>
            </a:r>
            <a:r>
              <a:rPr lang="sr-Latn-ME" dirty="0"/>
              <a:t> _____________ </a:t>
            </a:r>
            <a:r>
              <a:rPr lang="en-US" dirty="0"/>
              <a:t> (read) the book.</a:t>
            </a:r>
            <a:br>
              <a:rPr lang="en-US" dirty="0"/>
            </a:br>
            <a:r>
              <a:rPr lang="en-US" dirty="0"/>
              <a:t>7. She really </a:t>
            </a:r>
            <a:r>
              <a:rPr lang="sr-Latn-ME" dirty="0"/>
              <a:t> _____________ </a:t>
            </a:r>
            <a:r>
              <a:rPr lang="en-US" dirty="0"/>
              <a:t>(like) him because he </a:t>
            </a:r>
            <a:r>
              <a:rPr lang="sr-Latn-ME" dirty="0"/>
              <a:t> _____________ </a:t>
            </a:r>
            <a:r>
              <a:rPr lang="en-US" dirty="0"/>
              <a:t> (help) her.</a:t>
            </a:r>
            <a:br>
              <a:rPr lang="en-US" dirty="0"/>
            </a:br>
            <a:r>
              <a:rPr lang="en-US" dirty="0"/>
              <a:t>8. Amy </a:t>
            </a:r>
            <a:r>
              <a:rPr lang="sr-Latn-ME" dirty="0"/>
              <a:t> _____________ </a:t>
            </a:r>
            <a:r>
              <a:rPr lang="en-US" dirty="0"/>
              <a:t> (study) a lot before she </a:t>
            </a:r>
            <a:r>
              <a:rPr lang="sr-Latn-ME" dirty="0"/>
              <a:t> _____________ </a:t>
            </a:r>
            <a:r>
              <a:rPr lang="en-US" dirty="0"/>
              <a:t> (take) the test.</a:t>
            </a:r>
            <a:br>
              <a:rPr lang="en-US" dirty="0"/>
            </a:br>
            <a:r>
              <a:rPr lang="en-US" dirty="0"/>
              <a:t>9. We </a:t>
            </a:r>
            <a:r>
              <a:rPr lang="sr-Latn-ME" dirty="0"/>
              <a:t> _____________ </a:t>
            </a:r>
            <a:r>
              <a:rPr lang="en-US" dirty="0"/>
              <a:t> (get) into the restaurant only because we </a:t>
            </a:r>
            <a:r>
              <a:rPr lang="sr-Latn-ME" dirty="0"/>
              <a:t> _____________ </a:t>
            </a:r>
            <a:r>
              <a:rPr lang="en-US" dirty="0"/>
              <a:t> (reserve) our places.</a:t>
            </a:r>
            <a:br>
              <a:rPr lang="en-US" dirty="0"/>
            </a:br>
            <a:r>
              <a:rPr lang="en-US" dirty="0"/>
              <a:t>10. I </a:t>
            </a:r>
            <a:r>
              <a:rPr lang="sr-Latn-ME" dirty="0"/>
              <a:t> _____________ </a:t>
            </a:r>
            <a:r>
              <a:rPr lang="en-US" dirty="0"/>
              <a:t> (be) to India before 1986.</a:t>
            </a:r>
            <a:br>
              <a:rPr lang="en-US" dirty="0"/>
            </a:br>
            <a:r>
              <a:rPr lang="en-US" dirty="0"/>
              <a:t>11. They </a:t>
            </a:r>
            <a:r>
              <a:rPr lang="sr-Latn-ME" dirty="0"/>
              <a:t> _____________ </a:t>
            </a:r>
            <a:r>
              <a:rPr lang="en-US" dirty="0"/>
              <a:t> (have) a lot of trouble before they finally </a:t>
            </a:r>
            <a:r>
              <a:rPr lang="sr-Latn-ME" dirty="0"/>
              <a:t> _____________ </a:t>
            </a:r>
            <a:r>
              <a:rPr lang="en-US" dirty="0"/>
              <a:t> (succeed).</a:t>
            </a:r>
            <a:br>
              <a:rPr lang="en-US" dirty="0"/>
            </a:br>
            <a:r>
              <a:rPr lang="en-US" dirty="0"/>
              <a:t>12. Chris </a:t>
            </a:r>
            <a:r>
              <a:rPr lang="sr-Latn-ME" dirty="0"/>
              <a:t> _____________ </a:t>
            </a:r>
            <a:r>
              <a:rPr lang="en-US" dirty="0"/>
              <a:t> (own) that car for 5 years before he </a:t>
            </a:r>
            <a:r>
              <a:rPr lang="sr-Latn-ME" dirty="0"/>
              <a:t> _____________ </a:t>
            </a:r>
            <a:r>
              <a:rPr lang="en-US" dirty="0"/>
              <a:t> (sell) it.</a:t>
            </a:r>
            <a:br>
              <a:rPr lang="en-US" dirty="0"/>
            </a:br>
            <a:r>
              <a:rPr lang="en-US" dirty="0"/>
              <a:t>13. Sharon </a:t>
            </a:r>
            <a:r>
              <a:rPr lang="sr-Latn-ME" dirty="0"/>
              <a:t> _____________ </a:t>
            </a:r>
            <a:r>
              <a:rPr lang="en-US" dirty="0"/>
              <a:t> (be) very sick until she </a:t>
            </a:r>
            <a:r>
              <a:rPr lang="sr-Latn-ME" dirty="0"/>
              <a:t> _____________ </a:t>
            </a:r>
            <a:r>
              <a:rPr lang="en-US" dirty="0"/>
              <a:t> (stop) eating junk food.</a:t>
            </a:r>
            <a:br>
              <a:rPr lang="en-US" dirty="0"/>
            </a:br>
            <a:r>
              <a:rPr lang="en-US" dirty="0"/>
              <a:t>14. I </a:t>
            </a:r>
            <a:r>
              <a:rPr lang="sr-Latn-ME" dirty="0"/>
              <a:t> _____________ </a:t>
            </a:r>
            <a:r>
              <a:rPr lang="en-US" dirty="0"/>
              <a:t> (be) in Greece for 7 months before I  </a:t>
            </a:r>
            <a:r>
              <a:rPr lang="sr-Latn-ME" dirty="0"/>
              <a:t> _____________</a:t>
            </a:r>
            <a:r>
              <a:rPr lang="en-US" dirty="0"/>
              <a:t>(move) to Spain.</a:t>
            </a:r>
            <a:br>
              <a:rPr lang="en-US" dirty="0"/>
            </a:br>
            <a:r>
              <a:rPr lang="en-US" dirty="0"/>
              <a:t>15. You </a:t>
            </a:r>
            <a:r>
              <a:rPr lang="sr-Latn-ME" dirty="0"/>
              <a:t> _____________ </a:t>
            </a:r>
            <a:r>
              <a:rPr lang="en-US" dirty="0"/>
              <a:t> (cook) a lot, because you </a:t>
            </a:r>
            <a:r>
              <a:rPr lang="sr-Latn-ME" dirty="0"/>
              <a:t> _____________ </a:t>
            </a:r>
            <a:r>
              <a:rPr lang="en-US" dirty="0"/>
              <a:t> (be) so hungry.</a:t>
            </a:r>
            <a:endParaRPr lang="en-US" dirty="0">
              <a:latin typeface="+mj-lt"/>
            </a:endParaRPr>
          </a:p>
        </p:txBody>
      </p:sp>
    </p:spTree>
    <p:extLst>
      <p:ext uri="{BB962C8B-B14F-4D97-AF65-F5344CB8AC3E}">
        <p14:creationId xmlns:p14="http://schemas.microsoft.com/office/powerpoint/2010/main" val="14424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53D3-7DCA-404C-A5B8-9EE1C36074BA}"/>
              </a:ext>
            </a:extLst>
          </p:cNvPr>
          <p:cNvSpPr>
            <a:spLocks noGrp="1"/>
          </p:cNvSpPr>
          <p:nvPr>
            <p:ph type="title"/>
          </p:nvPr>
        </p:nvSpPr>
        <p:spPr>
          <a:xfrm>
            <a:off x="838200" y="365126"/>
            <a:ext cx="10515600" cy="45651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DB51280-52B7-465C-814C-735A97641807}"/>
              </a:ext>
            </a:extLst>
          </p:cNvPr>
          <p:cNvSpPr>
            <a:spLocks noGrp="1"/>
          </p:cNvSpPr>
          <p:nvPr>
            <p:ph idx="1"/>
          </p:nvPr>
        </p:nvSpPr>
        <p:spPr>
          <a:xfrm>
            <a:off x="838200" y="1060174"/>
            <a:ext cx="10515600" cy="5116789"/>
          </a:xfrm>
        </p:spPr>
        <p:txBody>
          <a:bodyPr>
            <a:normAutofit/>
          </a:bodyPr>
          <a:lstStyle/>
          <a:p>
            <a:endParaRPr lang="sr-Latn-ME"/>
          </a:p>
          <a:p>
            <a:r>
              <a:rPr lang="sr-Latn-ME"/>
              <a:t> </a:t>
            </a:r>
            <a:r>
              <a:rPr lang="sr-Latn-ME" dirty="0"/>
              <a:t>Now, let’s practice Past Perfect. Could you please, do exercise 4/7/9, p31, Student’s book, and exercise 2/3/4/5, p.22, Workbook.  </a:t>
            </a:r>
          </a:p>
          <a:p>
            <a:endParaRPr lang="sr-Latn-ME" dirty="0"/>
          </a:p>
          <a:p>
            <a:pPr marL="0" indent="0">
              <a:buNone/>
            </a:pPr>
            <a:endParaRPr lang="sr-Latn-ME" dirty="0"/>
          </a:p>
          <a:p>
            <a:pPr marL="0" indent="0" algn="r">
              <a:buNone/>
            </a:pPr>
            <a:r>
              <a:rPr lang="sr-Latn-ME" sz="2000" dirty="0"/>
              <a:t>Thank you for your attention!</a:t>
            </a:r>
          </a:p>
          <a:p>
            <a:pPr marL="0" indent="0" algn="r">
              <a:buNone/>
            </a:pPr>
            <a:r>
              <a:rPr lang="sr-Latn-ME" sz="2000" dirty="0"/>
              <a:t>#Stay safe</a:t>
            </a:r>
          </a:p>
          <a:p>
            <a:pPr marL="0" indent="0" algn="r">
              <a:buNone/>
            </a:pPr>
            <a:r>
              <a:rPr lang="sr-Latn-ME" sz="2000" dirty="0"/>
              <a:t>#Stay home </a:t>
            </a:r>
          </a:p>
          <a:p>
            <a:pPr marL="0" indent="0" algn="r">
              <a:buNone/>
            </a:pPr>
            <a:r>
              <a:rPr lang="sr-Latn-ME" sz="2000" dirty="0"/>
              <a:t>Lecturer Ivana Milačić</a:t>
            </a:r>
          </a:p>
          <a:p>
            <a:pPr marL="0" indent="0" algn="r">
              <a:buNone/>
            </a:pPr>
            <a:r>
              <a:rPr lang="sr-Latn-ME" sz="2000" dirty="0"/>
              <a:t>ivana.milacic@udg.edu.me</a:t>
            </a:r>
            <a:endParaRPr lang="en-US" sz="2000" dirty="0"/>
          </a:p>
          <a:p>
            <a:endParaRPr lang="en-US" dirty="0"/>
          </a:p>
        </p:txBody>
      </p:sp>
    </p:spTree>
    <p:extLst>
      <p:ext uri="{BB962C8B-B14F-4D97-AF65-F5344CB8AC3E}">
        <p14:creationId xmlns:p14="http://schemas.microsoft.com/office/powerpoint/2010/main" val="4214563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188</TotalTime>
  <Words>740</Words>
  <Application>Microsoft Office PowerPoint</Application>
  <PresentationFormat>Widescreen</PresentationFormat>
  <Paragraphs>40</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 4B Adventurers </vt:lpstr>
      <vt:lpstr>Adventurers</vt:lpstr>
      <vt:lpstr>PowerPoint Presentation</vt:lpstr>
      <vt:lpstr>Listen  to two TV producers, Beth and Luke, discussing a new TV series. Answer these questions.  1. What is Beth’s new TV series aboout? 2. Who is the first programme about? 3. Why didn’t this person become famous? 4. Where did Beth get the idea for the series? 5. What did Hariet do in 1911? 6. When did she arrive in England? 7. Why ddidn’t she fly on the Monday? 8. Did she know she was in France when she landed? 9. When and how did she die? </vt:lpstr>
      <vt:lpstr>Past Perfect </vt:lpstr>
      <vt:lpstr>Past Perfect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 till you drop</dc:title>
  <dc:creator>Administrator</dc:creator>
  <cp:lastModifiedBy>Administrator</cp:lastModifiedBy>
  <cp:revision>40</cp:revision>
  <dcterms:created xsi:type="dcterms:W3CDTF">2020-03-29T01:51:00Z</dcterms:created>
  <dcterms:modified xsi:type="dcterms:W3CDTF">2020-04-06T08:58:25Z</dcterms:modified>
</cp:coreProperties>
</file>