
<file path=[Content_Types].xml><?xml version="1.0" encoding="utf-8"?>
<Types xmlns="http://schemas.openxmlformats.org/package/2006/content-types">
  <Default Extension="png" ContentType="image/png"/>
  <Default Extension="jpeg" ContentType="image/jpeg"/>
  <Default Extension="wma" ContentType="audio/x-ms-wma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56" r:id="rId2"/>
    <p:sldId id="257" r:id="rId3"/>
    <p:sldId id="258" r:id="rId4"/>
    <p:sldId id="259" r:id="rId5"/>
    <p:sldId id="260" r:id="rId6"/>
    <p:sldId id="261" r:id="rId7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000" autoAdjust="0"/>
    <p:restoredTop sz="94660"/>
  </p:normalViewPr>
  <p:slideViewPr>
    <p:cSldViewPr snapToGrid="0">
      <p:cViewPr varScale="1">
        <p:scale>
          <a:sx n="74" d="100"/>
          <a:sy n="74" d="100"/>
        </p:scale>
        <p:origin x="576" y="4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ableStyles" Target="tableStyles.xml"/><Relationship Id="rId5" Type="http://schemas.openxmlformats.org/officeDocument/2006/relationships/slide" Target="slides/slide4.xml"/><Relationship Id="rId10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32" name="Straight Connector 31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4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Isosceles Triangle 26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0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1" name="Isosceles Triangle 30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Isosceles Triangle 18"/>
            <p:cNvSpPr/>
            <p:nvPr/>
          </p:nvSpPr>
          <p:spPr>
            <a:xfrm rot="10800000">
              <a:off x="0" y="0"/>
              <a:ext cx="842596" cy="5666154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07067" y="2404534"/>
            <a:ext cx="7766936" cy="1646302"/>
          </a:xfrm>
        </p:spPr>
        <p:txBody>
          <a:bodyPr anchor="b">
            <a:noAutofit/>
          </a:bodyPr>
          <a:lstStyle>
            <a:lvl1pPr algn="r">
              <a:defRPr sz="5400">
                <a:solidFill>
                  <a:schemeClr val="accent1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07067" y="4050833"/>
            <a:ext cx="7766936" cy="1096899"/>
          </a:xfrm>
        </p:spPr>
        <p:txBody>
          <a:bodyPr anchor="t"/>
          <a:lstStyle>
            <a:lvl1pPr marL="0" indent="0" algn="r">
              <a:buNone/>
              <a:defRPr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59DD55F-3167-4D1B-825A-22F7B68E3A57}" type="datetimeFigureOut">
              <a:rPr lang="en-US" smtClean="0"/>
              <a:t>4/12/2020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CA0C1F7-AFCC-47F2-838A-669E7E2F58A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85339013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>
            <a:lvl1pPr>
              <a:defRPr sz="36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59DD55F-3167-4D1B-825A-22F7B68E3A57}" type="datetimeFigureOut">
              <a:rPr lang="en-US" smtClean="0"/>
              <a:t>4/12/2020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CA0C1F7-AFCC-47F2-838A-669E7E2F58A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9313479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2700867"/>
            <a:ext cx="8596668" cy="1826581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860400"/>
          </a:xfrm>
        </p:spPr>
        <p:txBody>
          <a:bodyPr anchor="t"/>
          <a:lstStyle>
            <a:lvl1pPr marL="0" indent="0" algn="l">
              <a:buNone/>
              <a:defRPr sz="20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59DD55F-3167-4D1B-825A-22F7B68E3A57}" type="datetimeFigureOut">
              <a:rPr lang="en-US" smtClean="0"/>
              <a:t>4/12/2020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CA0C1F7-AFCC-47F2-838A-669E7E2F58A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1788109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77334" y="2160589"/>
            <a:ext cx="4184035" cy="3880772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089970" y="2160589"/>
            <a:ext cx="4184034" cy="3880773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59DD55F-3167-4D1B-825A-22F7B68E3A57}" type="datetimeFigureOut">
              <a:rPr lang="en-US" smtClean="0"/>
              <a:t>4/12/2020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CA0C1F7-AFCC-47F2-838A-669E7E2F58A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881072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5745" y="2160983"/>
            <a:ext cx="4185623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75745" y="2737245"/>
            <a:ext cx="4185623" cy="3304117"/>
          </a:xfrm>
        </p:spPr>
        <p:txBody>
          <a:bodyPr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088383" y="2160983"/>
            <a:ext cx="4185618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088384" y="2737245"/>
            <a:ext cx="4185617" cy="3304117"/>
          </a:xfrm>
        </p:spPr>
        <p:txBody>
          <a:bodyPr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59DD55F-3167-4D1B-825A-22F7B68E3A57}" type="datetimeFigureOut">
              <a:rPr lang="en-US" smtClean="0"/>
              <a:t>4/12/2020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CA0C1F7-AFCC-47F2-838A-669E7E2F58A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120618001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59DD55F-3167-4D1B-825A-22F7B68E3A57}" type="datetimeFigureOut">
              <a:rPr lang="en-US" smtClean="0"/>
              <a:t>4/12/2020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CA0C1F7-AFCC-47F2-838A-669E7E2F58A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85868810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59DD55F-3167-4D1B-825A-22F7B68E3A57}" type="datetimeFigureOut">
              <a:rPr lang="en-US" smtClean="0"/>
              <a:t>4/12/2020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CA0C1F7-AFCC-47F2-838A-669E7E2F58A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0628463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1498604"/>
            <a:ext cx="3854528" cy="1278466"/>
          </a:xfrm>
        </p:spPr>
        <p:txBody>
          <a:bodyPr anchor="b">
            <a:normAutofit/>
          </a:bodyPr>
          <a:lstStyle>
            <a:lvl1pPr>
              <a:defRPr sz="20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0461" y="514924"/>
            <a:ext cx="4513541" cy="5526437"/>
          </a:xfrm>
        </p:spPr>
        <p:txBody>
          <a:bodyPr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2777069"/>
            <a:ext cx="3854528" cy="2584449"/>
          </a:xfrm>
        </p:spPr>
        <p:txBody>
          <a:bodyPr>
            <a:normAutofit/>
          </a:bodyPr>
          <a:lstStyle>
            <a:lvl1pPr marL="0" indent="0">
              <a:buNone/>
              <a:defRPr sz="1400"/>
            </a:lvl1pPr>
            <a:lvl2pPr marL="457063" indent="0">
              <a:buNone/>
              <a:defRPr sz="1400"/>
            </a:lvl2pPr>
            <a:lvl3pPr marL="914126" indent="0">
              <a:buNone/>
              <a:defRPr sz="1200"/>
            </a:lvl3pPr>
            <a:lvl4pPr marL="1371189" indent="0">
              <a:buNone/>
              <a:defRPr sz="1000"/>
            </a:lvl4pPr>
            <a:lvl5pPr marL="1828251" indent="0">
              <a:buNone/>
              <a:defRPr sz="1000"/>
            </a:lvl5pPr>
            <a:lvl6pPr marL="2285314" indent="0">
              <a:buNone/>
              <a:defRPr sz="1000"/>
            </a:lvl6pPr>
            <a:lvl7pPr marL="2742377" indent="0">
              <a:buNone/>
              <a:defRPr sz="1000"/>
            </a:lvl7pPr>
            <a:lvl8pPr marL="3199440" indent="0">
              <a:buNone/>
              <a:defRPr sz="1000"/>
            </a:lvl8pPr>
            <a:lvl9pPr marL="3656503" indent="0">
              <a:buNone/>
              <a:defRPr sz="10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59DD55F-3167-4D1B-825A-22F7B68E3A57}" type="datetimeFigureOut">
              <a:rPr lang="en-US" smtClean="0"/>
              <a:t>4/12/2020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CA0C1F7-AFCC-47F2-838A-669E7E2F58A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1030553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4800600"/>
            <a:ext cx="8596667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677334" y="609600"/>
            <a:ext cx="8596668" cy="3845718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 dirty="0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5367338"/>
            <a:ext cx="8596667" cy="674024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59DD55F-3167-4D1B-825A-22F7B68E3A57}" type="datetimeFigureOut">
              <a:rPr lang="en-US" smtClean="0"/>
              <a:t>4/12/2020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CA0C1F7-AFCC-47F2-838A-669E7E2F58A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6263105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609600"/>
            <a:ext cx="8596668" cy="3403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59DD55F-3167-4D1B-825A-22F7B68E3A57}" type="datetimeFigureOut">
              <a:rPr lang="en-US" smtClean="0"/>
              <a:t>4/12/2020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CA0C1F7-AFCC-47F2-838A-669E7E2F58A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8302564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366139" y="3632200"/>
            <a:ext cx="7224524" cy="381000"/>
          </a:xfrm>
        </p:spPr>
        <p:txBody>
          <a:bodyPr anchor="ctr">
            <a:noAutofit/>
          </a:bodyPr>
          <a:lstStyle>
            <a:lvl1pPr marL="0" indent="0">
              <a:buFontTx/>
              <a:buNone/>
              <a:defRPr sz="16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59DD55F-3167-4D1B-825A-22F7B68E3A57}" type="datetimeFigureOut">
              <a:rPr lang="en-US" smtClean="0"/>
              <a:t>4/12/2020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CA0C1F7-AFCC-47F2-838A-669E7E2F58A2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20" name="TextBox 19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22" name="TextBox 21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latin typeface="Arial"/>
              </a:rPr>
              <a:t>”</a:t>
            </a:r>
            <a:endParaRPr lang="en-US" dirty="0">
              <a:solidFill>
                <a:schemeClr val="accent1">
                  <a:lumMod val="60000"/>
                  <a:lumOff val="40000"/>
                </a:schemeClr>
              </a:solidFill>
              <a:latin typeface="Arial"/>
            </a:endParaRPr>
          </a:p>
        </p:txBody>
      </p:sp>
    </p:spTree>
    <p:extLst>
      <p:ext uri="{BB962C8B-B14F-4D97-AF65-F5344CB8AC3E}">
        <p14:creationId xmlns:p14="http://schemas.microsoft.com/office/powerpoint/2010/main" val="2350204358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1931988"/>
            <a:ext cx="8596668" cy="2595460"/>
          </a:xfrm>
        </p:spPr>
        <p:txBody>
          <a:bodyPr anchor="b">
            <a:normAutofit/>
          </a:bodyPr>
          <a:lstStyle>
            <a:lvl1pPr algn="l">
              <a:defRPr sz="4400" b="0" cap="none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59DD55F-3167-4D1B-825A-22F7B68E3A57}" type="datetimeFigureOut">
              <a:rPr lang="en-US" smtClean="0"/>
              <a:t>4/12/2020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CA0C1F7-AFCC-47F2-838A-669E7E2F58A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942730536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59DD55F-3167-4D1B-825A-22F7B68E3A57}" type="datetimeFigureOut">
              <a:rPr lang="en-US" smtClean="0"/>
              <a:t>4/12/2020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CA0C1F7-AFCC-47F2-838A-669E7E2F58A2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24" name="TextBox 23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1721130112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rue or Fa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799" y="609600"/>
            <a:ext cx="8588203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59DD55F-3167-4D1B-825A-22F7B68E3A57}" type="datetimeFigureOut">
              <a:rPr lang="en-US" smtClean="0"/>
              <a:t>4/12/2020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CA0C1F7-AFCC-47F2-838A-669E7E2F58A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33004546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59DD55F-3167-4D1B-825A-22F7B68E3A57}" type="datetimeFigureOut">
              <a:rPr lang="en-US" smtClean="0"/>
              <a:t>4/12/2020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CA0C1F7-AFCC-47F2-838A-669E7E2F58A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918511951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967673" y="609599"/>
            <a:ext cx="1304743" cy="5251451"/>
          </a:xfrm>
        </p:spPr>
        <p:txBody>
          <a:bodyPr vert="eaVert" anchor="ctr"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77335" y="609600"/>
            <a:ext cx="7060150" cy="5251450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59DD55F-3167-4D1B-825A-22F7B68E3A57}" type="datetimeFigureOut">
              <a:rPr lang="en-US" smtClean="0"/>
              <a:t>4/12/2020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CA0C1F7-AFCC-47F2-838A-669E7E2F58A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5694795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20" name="Straight Connector 19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2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3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4" name="Isosceles Triangle 23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Isosceles Triangle 27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Isosceles Triangle 28"/>
            <p:cNvSpPr/>
            <p:nvPr/>
          </p:nvSpPr>
          <p:spPr>
            <a:xfrm>
              <a:off x="0" y="4013200"/>
              <a:ext cx="448733" cy="2844800"/>
            </a:xfrm>
            <a:prstGeom prst="triangle">
              <a:avLst>
                <a:gd name="adj" fmla="val 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4" y="2160589"/>
            <a:ext cx="8596668" cy="388077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205133" y="6041362"/>
            <a:ext cx="9119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59DD55F-3167-4D1B-825A-22F7B68E3A57}" type="datetimeFigureOut">
              <a:rPr lang="en-US" smtClean="0"/>
              <a:t>4/12/2020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77334" y="6041362"/>
            <a:ext cx="629761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590663" y="6041362"/>
            <a:ext cx="6833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accent1"/>
                </a:solidFill>
              </a:defRPr>
            </a:lvl1pPr>
          </a:lstStyle>
          <a:p>
            <a:fld id="{5CA0C1F7-AFCC-47F2-838A-669E7E2F58A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0573672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  <p:sldLayoutId id="2147483672" r:id="rId12"/>
    <p:sldLayoutId id="2147483673" r:id="rId13"/>
    <p:sldLayoutId id="2147483674" r:id="rId14"/>
    <p:sldLayoutId id="2147483675" r:id="rId15"/>
    <p:sldLayoutId id="2147483676" r:id="rId16"/>
  </p:sldLayoutIdLst>
  <p:txStyles>
    <p:titleStyle>
      <a:lvl1pPr algn="l" defTabSz="457200" rtl="0" eaLnBrk="1" latinLnBrk="0" hangingPunct="1">
        <a:spcBef>
          <a:spcPct val="0"/>
        </a:spcBef>
        <a:buNone/>
        <a:defRPr sz="3600" kern="1200">
          <a:solidFill>
            <a:schemeClr val="accent1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6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8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8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8.xml"/><Relationship Id="rId2" Type="http://schemas.openxmlformats.org/officeDocument/2006/relationships/audio" Target="../media/media1.wma"/><Relationship Id="rId1" Type="http://schemas.microsoft.com/office/2007/relationships/media" Target="../media/media1.wma"/><Relationship Id="rId4" Type="http://schemas.openxmlformats.org/officeDocument/2006/relationships/image" Target="../media/image2.png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dirty="0" smtClean="0"/>
              <a:t>4C Very funny!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>
            <a:normAutofit lnSpcReduction="10000"/>
          </a:bodyPr>
          <a:lstStyle/>
          <a:p>
            <a:r>
              <a:rPr lang="en-US" dirty="0" smtClean="0"/>
              <a:t>Vocabulary: reason and contrast</a:t>
            </a:r>
          </a:p>
          <a:p>
            <a:r>
              <a:rPr lang="en-US" dirty="0" smtClean="0"/>
              <a:t>Listening: predicting what comes next</a:t>
            </a:r>
          </a:p>
          <a:p>
            <a:r>
              <a:rPr lang="en-US" dirty="0" smtClean="0"/>
              <a:t>Reading: April Fool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754349823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Speaking and Reading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1400" dirty="0" smtClean="0"/>
              <a:t>Fool/</a:t>
            </a:r>
            <a:r>
              <a:rPr lang="en-US" sz="1400" dirty="0" smtClean="0"/>
              <a:t>fuːl</a:t>
            </a:r>
            <a:r>
              <a:rPr lang="en-US" sz="1400" dirty="0" smtClean="0"/>
              <a:t>/(</a:t>
            </a:r>
            <a:r>
              <a:rPr lang="en-US" sz="1400" dirty="0"/>
              <a:t>n)-a person who acts unwisely or imprudently; a silly person</a:t>
            </a:r>
            <a:r>
              <a:rPr lang="en-US" sz="1400" dirty="0" smtClean="0"/>
              <a:t>.</a:t>
            </a:r>
          </a:p>
          <a:p>
            <a:r>
              <a:rPr lang="en-US" sz="1400" dirty="0"/>
              <a:t>To fool (v)-trick or deceive (someone); dupe</a:t>
            </a:r>
            <a:r>
              <a:rPr lang="en-US" sz="1400" dirty="0" smtClean="0"/>
              <a:t>.</a:t>
            </a:r>
          </a:p>
          <a:p>
            <a:r>
              <a:rPr lang="en-US" sz="1400" dirty="0" smtClean="0"/>
              <a:t>To </a:t>
            </a:r>
            <a:r>
              <a:rPr lang="en-US" sz="1400" dirty="0"/>
              <a:t>drip(v)/</a:t>
            </a:r>
            <a:r>
              <a:rPr lang="en-US" sz="1400" dirty="0"/>
              <a:t>drɪp</a:t>
            </a:r>
            <a:r>
              <a:rPr lang="en-US" sz="1400" dirty="0"/>
              <a:t>/-let fall or be so wet as to shed small drops of liquid</a:t>
            </a:r>
            <a:r>
              <a:rPr lang="en-US" sz="1400" dirty="0" smtClean="0"/>
              <a:t>.</a:t>
            </a:r>
          </a:p>
          <a:p>
            <a:r>
              <a:rPr lang="en-US" sz="1400" dirty="0"/>
              <a:t>Whistle(n</a:t>
            </a:r>
            <a:r>
              <a:rPr lang="en-US" sz="1400" dirty="0" smtClean="0"/>
              <a:t>)/</a:t>
            </a:r>
            <a:r>
              <a:rPr lang="en-US" sz="1400" dirty="0"/>
              <a:t>ˈ</a:t>
            </a:r>
            <a:r>
              <a:rPr lang="en-US" sz="1400" dirty="0"/>
              <a:t>wɪs</a:t>
            </a:r>
            <a:r>
              <a:rPr lang="en-US" sz="1400" dirty="0"/>
              <a:t>(ə)l/-a clear, high-pitched sound made by forcing breath through a small hole between partly closed lips, or between one's teeth</a:t>
            </a:r>
            <a:r>
              <a:rPr lang="en-US" sz="1400" dirty="0" smtClean="0"/>
              <a:t>.</a:t>
            </a:r>
          </a:p>
          <a:p>
            <a:r>
              <a:rPr lang="en-US" sz="1400" dirty="0"/>
              <a:t>To whistle(v) /ˈ</a:t>
            </a:r>
            <a:r>
              <a:rPr lang="en-US" sz="1400" dirty="0"/>
              <a:t>wɪs</a:t>
            </a:r>
            <a:r>
              <a:rPr lang="en-US" sz="1400" dirty="0"/>
              <a:t>(ə)l/-emit a clear, high-pitched sound by forcing breath through a small hole between one's lips or teeth</a:t>
            </a:r>
            <a:r>
              <a:rPr lang="en-US" sz="1400" dirty="0" smtClean="0"/>
              <a:t>.</a:t>
            </a:r>
          </a:p>
          <a:p>
            <a:r>
              <a:rPr lang="en-US" sz="1400" dirty="0"/>
              <a:t>A hoax(n) /</a:t>
            </a:r>
            <a:r>
              <a:rPr lang="en-US" sz="1400" dirty="0"/>
              <a:t>həʊks</a:t>
            </a:r>
            <a:r>
              <a:rPr lang="en-US" sz="1400" dirty="0"/>
              <a:t>/ a humorous or malicious </a:t>
            </a:r>
            <a:r>
              <a:rPr lang="en-US" sz="1400" dirty="0" smtClean="0"/>
              <a:t>deception.</a:t>
            </a:r>
          </a:p>
          <a:p>
            <a:r>
              <a:rPr lang="en-US" sz="1400" dirty="0"/>
              <a:t>A harvest (n) /ˈ</a:t>
            </a:r>
            <a:r>
              <a:rPr lang="en-US" sz="1400" dirty="0"/>
              <a:t>hɑːvɪst</a:t>
            </a:r>
            <a:r>
              <a:rPr lang="en-US" sz="1400" dirty="0"/>
              <a:t>/-the process or period of gathering in </a:t>
            </a:r>
            <a:r>
              <a:rPr lang="en-US" sz="1400" dirty="0" smtClean="0"/>
              <a:t>crops</a:t>
            </a:r>
          </a:p>
          <a:p>
            <a:r>
              <a:rPr lang="en-US" sz="1400" dirty="0" smtClean="0"/>
              <a:t>A nylon stocking (</a:t>
            </a:r>
            <a:r>
              <a:rPr lang="en-US" sz="1400" dirty="0"/>
              <a:t>n)-women's stockings made from a sheer material (nylon or rayon or silk)</a:t>
            </a:r>
            <a:endParaRPr lang="en-US" sz="1400" dirty="0" smtClean="0"/>
          </a:p>
          <a:p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/>
        <p:txBody>
          <a:bodyPr/>
          <a:lstStyle/>
          <a:p>
            <a:r>
              <a:rPr lang="en-US" dirty="0" smtClean="0"/>
              <a:t>Before reading the text April Fool, take a few minutes to look at exercise 1 and try to answer the questions for yourself. </a:t>
            </a:r>
          </a:p>
          <a:p>
            <a:r>
              <a:rPr lang="en-US" dirty="0" smtClean="0"/>
              <a:t>Now look on the right and check out the Help with vocabulary. 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230624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656823"/>
            <a:ext cx="3854528" cy="489397"/>
          </a:xfrm>
        </p:spPr>
        <p:txBody>
          <a:bodyPr/>
          <a:lstStyle/>
          <a:p>
            <a:r>
              <a:rPr lang="en-US" dirty="0" smtClean="0"/>
              <a:t>Reading April Fool</a:t>
            </a:r>
            <a:endParaRPr lang="en-US" dirty="0"/>
          </a:p>
        </p:txBody>
      </p:sp>
      <p:pic>
        <p:nvPicPr>
          <p:cNvPr id="5" name="Content Placeholder 4"/>
          <p:cNvPicPr>
            <a:picLocks noGrp="1" noChangeAspect="1"/>
          </p:cNvPicPr>
          <p:nvPr>
            <p:ph idx="1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855339" y="514350"/>
            <a:ext cx="4324409" cy="5527675"/>
          </a:xfrm>
        </p:spPr>
      </p:pic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1429555"/>
            <a:ext cx="3854528" cy="3931963"/>
          </a:xfrm>
        </p:spPr>
        <p:txBody>
          <a:bodyPr>
            <a:normAutofit fontScale="55000" lnSpcReduction="20000"/>
          </a:bodyPr>
          <a:lstStyle/>
          <a:p>
            <a:r>
              <a:rPr lang="en-US" sz="2000" dirty="0" smtClean="0"/>
              <a:t>Read the text and try to answer the questions in exercise 3 pp. 35 Student`s book.</a:t>
            </a:r>
          </a:p>
          <a:p>
            <a:r>
              <a:rPr lang="en-US" sz="2000" dirty="0"/>
              <a:t>T</a:t>
            </a:r>
            <a:r>
              <a:rPr lang="en-US" sz="2000" dirty="0" smtClean="0"/>
              <a:t>ake a look at the image on the right. These explanations are connected to the connectors of contrast and reason. Pay attention on what follows each connector- is it a clause or noun or gerund.</a:t>
            </a:r>
          </a:p>
          <a:p>
            <a:r>
              <a:rPr lang="en-US" dirty="0" smtClean="0"/>
              <a:t>Now try to do exercise 5.</a:t>
            </a:r>
          </a:p>
          <a:p>
            <a:r>
              <a:rPr lang="en-US" sz="1900" dirty="0" smtClean="0"/>
              <a:t>2) Joe paid everything apart from the taxi.</a:t>
            </a:r>
          </a:p>
          <a:p>
            <a:r>
              <a:rPr lang="en-US" sz="1900" dirty="0" smtClean="0"/>
              <a:t>3) We wanted to go to Canada. However, the flight was to expensive.</a:t>
            </a:r>
          </a:p>
          <a:p>
            <a:r>
              <a:rPr lang="en-US" sz="1900" dirty="0" smtClean="0"/>
              <a:t>4) Ann went out for the run, despite the rain.</a:t>
            </a:r>
          </a:p>
          <a:p>
            <a:r>
              <a:rPr lang="en-US" sz="1900" dirty="0" smtClean="0"/>
              <a:t>5) Instead of watching TV I went for a walk.</a:t>
            </a:r>
          </a:p>
          <a:p>
            <a:r>
              <a:rPr lang="en-US" sz="1900" dirty="0" smtClean="0"/>
              <a:t>6) He stayed up late as he didn’t have to work the next day.</a:t>
            </a:r>
          </a:p>
          <a:p>
            <a:r>
              <a:rPr lang="en-US" sz="1900" dirty="0" smtClean="0"/>
              <a:t>7) The match was called off due to the bed weather.</a:t>
            </a:r>
          </a:p>
          <a:p>
            <a:r>
              <a:rPr lang="en-US" sz="1900" dirty="0" smtClean="0"/>
              <a:t>8) Since most of the people didn’t understand, I’ll explain it again.</a:t>
            </a:r>
          </a:p>
          <a:p>
            <a:r>
              <a:rPr lang="en-US" sz="1900" dirty="0" smtClean="0"/>
              <a:t>9) We enjoyed the film even though it was very long.</a:t>
            </a:r>
          </a:p>
          <a:p>
            <a:endParaRPr lang="en-US" dirty="0" smtClean="0"/>
          </a:p>
          <a:p>
            <a:r>
              <a:rPr lang="en-US" dirty="0" smtClean="0"/>
              <a:t> 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6451669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514924"/>
            <a:ext cx="3854528" cy="747206"/>
          </a:xfrm>
        </p:spPr>
        <p:txBody>
          <a:bodyPr/>
          <a:lstStyle/>
          <a:p>
            <a:r>
              <a:rPr lang="en-US" dirty="0" smtClean="0"/>
              <a:t>Listening- Predicting what comes next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Listen to two friends, Kevin and Dave, discussing a practical joke. Make notes on questions in 6 b) and listen again to tick the true sentences and to correct the false ones in 6 c).</a:t>
            </a:r>
          </a:p>
          <a:p>
            <a:pPr marL="0" indent="0">
              <a:buNone/>
            </a:pP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1622739"/>
            <a:ext cx="3854528" cy="3738780"/>
          </a:xfrm>
        </p:spPr>
        <p:txBody>
          <a:bodyPr>
            <a:normAutofit/>
          </a:bodyPr>
          <a:lstStyle/>
          <a:p>
            <a:r>
              <a:rPr lang="en-US" dirty="0" smtClean="0"/>
              <a:t>Before doing exercise 6 take a few minutes to check new vocabulary :</a:t>
            </a:r>
          </a:p>
          <a:p>
            <a:r>
              <a:rPr lang="en-US" dirty="0"/>
              <a:t>To drill(v) -produce (a hole) in something by or as if by boring with a drill</a:t>
            </a:r>
            <a:r>
              <a:rPr lang="en-US" dirty="0" smtClean="0"/>
              <a:t>.</a:t>
            </a:r>
          </a:p>
          <a:p>
            <a:r>
              <a:rPr lang="en-US" dirty="0" smtClean="0"/>
              <a:t>A stunt(n</a:t>
            </a:r>
            <a:r>
              <a:rPr lang="en-US" dirty="0"/>
              <a:t>)- an exciting and often dangerous act, usually performed for use in a movie by someone specially </a:t>
            </a:r>
            <a:r>
              <a:rPr lang="en-US" dirty="0" smtClean="0"/>
              <a:t>trained</a:t>
            </a:r>
          </a:p>
          <a:p>
            <a:r>
              <a:rPr lang="en-US" dirty="0" smtClean="0"/>
              <a:t>Dig up (</a:t>
            </a:r>
            <a:r>
              <a:rPr lang="en-US" dirty="0" smtClean="0"/>
              <a:t>ph</a:t>
            </a:r>
            <a:r>
              <a:rPr lang="en-US" dirty="0" smtClean="0"/>
              <a:t> v)- to </a:t>
            </a:r>
            <a:r>
              <a:rPr lang="en-US" dirty="0"/>
              <a:t>remove something from under the ground by </a:t>
            </a:r>
            <a:r>
              <a:rPr lang="en-US" dirty="0" smtClean="0"/>
              <a:t>digging</a:t>
            </a:r>
          </a:p>
          <a:p>
            <a:r>
              <a:rPr lang="en-US" dirty="0" smtClean="0"/>
              <a:t>the </a:t>
            </a:r>
            <a:r>
              <a:rPr lang="en-US" dirty="0"/>
              <a:t>local council(n)- a body of people elected to manage the affairs of a town, county, or district rather than a state or country </a:t>
            </a:r>
            <a:endParaRPr lang="en-US" dirty="0" smtClean="0"/>
          </a:p>
          <a:p>
            <a:endParaRPr lang="en-US" dirty="0" smtClean="0"/>
          </a:p>
        </p:txBody>
      </p:sp>
      <p:pic>
        <p:nvPicPr>
          <p:cNvPr id="5" name="32 Track 32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6563933" y="2882529"/>
            <a:ext cx="609600" cy="6096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8689975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73963" fill="hold"/>
                                        <p:tgtEl>
                                          <p:spTgt spid="5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"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5"/>
                </p:tgtEl>
              </p:cMediaNode>
            </p:audio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1081825" y="1287887"/>
            <a:ext cx="9903854" cy="563231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Help with listening </a:t>
            </a:r>
          </a:p>
          <a:p>
            <a:r>
              <a:rPr lang="en-US" dirty="0" smtClean="0"/>
              <a:t>Predicting what comes next </a:t>
            </a:r>
          </a:p>
          <a:p>
            <a:pPr marL="342900" indent="-342900">
              <a:buAutoNum type="arabicParenR"/>
            </a:pPr>
            <a:r>
              <a:rPr lang="en-US" dirty="0" smtClean="0"/>
              <a:t>When we hear </a:t>
            </a:r>
            <a:r>
              <a:rPr lang="en-US" dirty="0" smtClean="0">
                <a:solidFill>
                  <a:srgbClr val="C00000"/>
                </a:solidFill>
              </a:rPr>
              <a:t>actually </a:t>
            </a:r>
            <a:r>
              <a:rPr lang="en-US" dirty="0" smtClean="0"/>
              <a:t>we know that the speaker is going to correct something that the other person said .</a:t>
            </a:r>
          </a:p>
          <a:p>
            <a:pPr marL="342900" indent="-342900">
              <a:buAutoNum type="arabicParenR"/>
            </a:pPr>
            <a:r>
              <a:rPr lang="en-US" dirty="0" smtClean="0"/>
              <a:t>When we hear </a:t>
            </a:r>
            <a:r>
              <a:rPr lang="en-US" dirty="0" smtClean="0">
                <a:solidFill>
                  <a:srgbClr val="C00000"/>
                </a:solidFill>
              </a:rPr>
              <a:t>anyway</a:t>
            </a:r>
            <a:r>
              <a:rPr lang="en-US" dirty="0" smtClean="0"/>
              <a:t> we know that the speaker is going to return to the main topic.</a:t>
            </a:r>
          </a:p>
          <a:p>
            <a:pPr marL="342900" indent="-342900">
              <a:buAutoNum type="arabicParenR"/>
            </a:pPr>
            <a:r>
              <a:rPr lang="en-US" dirty="0" smtClean="0"/>
              <a:t>When we hear </a:t>
            </a:r>
            <a:r>
              <a:rPr lang="en-US" dirty="0" smtClean="0">
                <a:solidFill>
                  <a:srgbClr val="C00000"/>
                </a:solidFill>
              </a:rPr>
              <a:t>apparently</a:t>
            </a:r>
            <a:r>
              <a:rPr lang="en-US" dirty="0" smtClean="0"/>
              <a:t> we know that the speaker is going to say something that he/she is not certain is true</a:t>
            </a:r>
          </a:p>
          <a:p>
            <a:pPr marL="342900" indent="-342900">
              <a:buAutoNum type="arabicParenR"/>
            </a:pPr>
            <a:r>
              <a:rPr lang="en-US" dirty="0" smtClean="0"/>
              <a:t>When we hear </a:t>
            </a:r>
            <a:r>
              <a:rPr lang="en-US" dirty="0" smtClean="0">
                <a:solidFill>
                  <a:srgbClr val="C00000"/>
                </a:solidFill>
              </a:rPr>
              <a:t>according to (name) </a:t>
            </a:r>
            <a:r>
              <a:rPr lang="en-US" dirty="0" smtClean="0"/>
              <a:t>we know that the speaker is going to say </a:t>
            </a:r>
            <a:r>
              <a:rPr lang="en-US" dirty="0" smtClean="0"/>
              <a:t>sth</a:t>
            </a:r>
            <a:r>
              <a:rPr lang="en-US" dirty="0" smtClean="0"/>
              <a:t> that someone else told him/her.</a:t>
            </a:r>
          </a:p>
          <a:p>
            <a:pPr marL="342900" indent="-342900">
              <a:buAutoNum type="arabicParenR"/>
            </a:pPr>
            <a:r>
              <a:rPr lang="en-US" dirty="0" smtClean="0"/>
              <a:t>When we hear </a:t>
            </a:r>
            <a:r>
              <a:rPr lang="en-US" dirty="0" smtClean="0">
                <a:solidFill>
                  <a:srgbClr val="C00000"/>
                </a:solidFill>
              </a:rPr>
              <a:t>meanwhile</a:t>
            </a:r>
            <a:r>
              <a:rPr lang="en-US" dirty="0" smtClean="0"/>
              <a:t> we know that the speaker is going to introduce </a:t>
            </a:r>
            <a:r>
              <a:rPr lang="en-US" dirty="0" smtClean="0"/>
              <a:t>sth</a:t>
            </a:r>
            <a:r>
              <a:rPr lang="en-US" dirty="0" smtClean="0"/>
              <a:t> happening at the same time, but in a different place.</a:t>
            </a:r>
          </a:p>
          <a:p>
            <a:pPr marL="342900" indent="-342900">
              <a:buAutoNum type="arabicParenR"/>
            </a:pPr>
            <a:r>
              <a:rPr lang="en-US" dirty="0" smtClean="0"/>
              <a:t>When we hear </a:t>
            </a:r>
            <a:r>
              <a:rPr lang="en-US" dirty="0" smtClean="0">
                <a:solidFill>
                  <a:srgbClr val="C00000"/>
                </a:solidFill>
              </a:rPr>
              <a:t>in the end </a:t>
            </a:r>
            <a:r>
              <a:rPr lang="en-US" dirty="0" smtClean="0"/>
              <a:t>we know that the speaker is going to conclude the story.</a:t>
            </a:r>
          </a:p>
          <a:p>
            <a:pPr marL="342900" indent="-342900">
              <a:buAutoNum type="arabicParenR"/>
            </a:pPr>
            <a:r>
              <a:rPr lang="en-US" dirty="0" smtClean="0"/>
              <a:t> When we hear</a:t>
            </a:r>
            <a:r>
              <a:rPr lang="en-US" dirty="0" smtClean="0">
                <a:solidFill>
                  <a:srgbClr val="C00000"/>
                </a:solidFill>
              </a:rPr>
              <a:t> luckily </a:t>
            </a:r>
            <a:r>
              <a:rPr lang="en-US" dirty="0" smtClean="0"/>
              <a:t>we know that the speaker is going to tell </a:t>
            </a:r>
            <a:r>
              <a:rPr lang="en-US" dirty="0" smtClean="0"/>
              <a:t>sth</a:t>
            </a:r>
            <a:r>
              <a:rPr lang="en-US" dirty="0" smtClean="0"/>
              <a:t> good or fortunate.</a:t>
            </a:r>
          </a:p>
          <a:p>
            <a:pPr marL="342900" indent="-342900">
              <a:buAutoNum type="arabicParenR"/>
            </a:pPr>
            <a:r>
              <a:rPr lang="en-US" dirty="0" smtClean="0"/>
              <a:t>When we hear </a:t>
            </a:r>
            <a:r>
              <a:rPr lang="en-US" dirty="0" smtClean="0">
                <a:solidFill>
                  <a:srgbClr val="C00000"/>
                </a:solidFill>
              </a:rPr>
              <a:t>by the way </a:t>
            </a:r>
            <a:r>
              <a:rPr lang="en-US" dirty="0" smtClean="0"/>
              <a:t>we know that the speaker is going to move on to a new/ different topic.</a:t>
            </a:r>
          </a:p>
          <a:p>
            <a:pPr marL="342900" indent="-342900">
              <a:buAutoNum type="arabicParenR"/>
            </a:pPr>
            <a:endParaRPr lang="en-US" dirty="0" smtClean="0"/>
          </a:p>
          <a:p>
            <a:pPr marL="342900" indent="-342900">
              <a:buAutoNum type="arabicParenR"/>
            </a:pPr>
            <a:endParaRPr lang="en-US" dirty="0" smtClean="0"/>
          </a:p>
          <a:p>
            <a:pPr marL="342900" indent="-342900">
              <a:buAutoNum type="arabicParenR"/>
            </a:pPr>
            <a:endParaRPr lang="en-US" dirty="0" smtClean="0"/>
          </a:p>
          <a:p>
            <a:pPr marL="342900" indent="-342900">
              <a:buAutoNum type="arabicParenR"/>
            </a:pPr>
            <a:endParaRPr lang="en-US" dirty="0" smtClean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256694507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1738648" y="1184856"/>
            <a:ext cx="8487177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Now, try to do workbook, pp.23. This is a good exercise to practice your Reading skills as well as new vocabulary and connecting words.</a:t>
            </a:r>
            <a:endParaRPr lang="en-US" dirty="0"/>
          </a:p>
        </p:txBody>
      </p:sp>
      <p:sp>
        <p:nvSpPr>
          <p:cNvPr id="3" name="TextBox 2"/>
          <p:cNvSpPr txBox="1"/>
          <p:nvPr/>
        </p:nvSpPr>
        <p:spPr>
          <a:xfrm>
            <a:off x="2009104" y="2768958"/>
            <a:ext cx="675537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Thank you for your attention and Stay Healthy and Stay Home!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07010657"/>
      </p:ext>
    </p:extLst>
  </p:cSld>
  <p:clrMapOvr>
    <a:masterClrMapping/>
  </p:clrMapOvr>
</p:sld>
</file>

<file path=ppt/theme/theme1.xml><?xml version="1.0" encoding="utf-8"?>
<a:theme xmlns:a="http://schemas.openxmlformats.org/drawingml/2006/main" name="Facet">
  <a:themeElements>
    <a:clrScheme name="Facet">
      <a:dk1>
        <a:sysClr val="windowText" lastClr="000000"/>
      </a:dk1>
      <a:lt1>
        <a:sysClr val="window" lastClr="FFFFFF"/>
      </a:lt1>
      <a:dk2>
        <a:srgbClr val="2C3C43"/>
      </a:dk2>
      <a:lt2>
        <a:srgbClr val="EBEBEB"/>
      </a:lt2>
      <a:accent1>
        <a:srgbClr val="90C226"/>
      </a:accent1>
      <a:accent2>
        <a:srgbClr val="54A021"/>
      </a:accent2>
      <a:accent3>
        <a:srgbClr val="E6B91E"/>
      </a:accent3>
      <a:accent4>
        <a:srgbClr val="E76618"/>
      </a:accent4>
      <a:accent5>
        <a:srgbClr val="C42F1A"/>
      </a:accent5>
      <a:accent6>
        <a:srgbClr val="918655"/>
      </a:accent6>
      <a:hlink>
        <a:srgbClr val="99CA3C"/>
      </a:hlink>
      <a:folHlink>
        <a:srgbClr val="B9D181"/>
      </a:folHlink>
    </a:clrScheme>
    <a:fontScheme name="Facet">
      <a:majorFont>
        <a:latin typeface="Trebuchet MS" panose="020B0603020202020204"/>
        <a:ea typeface=""/>
        <a:cs typeface=""/>
        <a:font script="Jpan" typeface="メイリオ"/>
        <a:font script="Hang" typeface="맑은 고딕"/>
        <a:font script="Hans" typeface="方正姚体"/>
        <a:font script="Hant" typeface="微軟正黑體"/>
        <a:font script="Arab" typeface="Tahoma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Trebuchet MS" panose="020B0603020202020204"/>
        <a:ea typeface=""/>
        <a:cs typeface=""/>
        <a:font script="Jpan" typeface="メイリオ"/>
        <a:font script="Hang" typeface="HY그래픽M"/>
        <a:font script="Hans" typeface="华文新魏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Face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lumMod val="110000"/>
              </a:schemeClr>
            </a:gs>
            <a:gs pos="88000">
              <a:schemeClr val="phClr">
                <a:tint val="9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6000"/>
                <a:lumMod val="100000"/>
              </a:schemeClr>
            </a:gs>
            <a:gs pos="78000">
              <a:schemeClr val="phClr">
                <a:shade val="94000"/>
                <a:lumMod val="94000"/>
              </a:schemeClr>
            </a:gs>
          </a:gsLst>
          <a:lin ang="5400000" scaled="0"/>
        </a:gradFill>
      </a:fillStyleLst>
      <a:lnStyleLst>
        <a:ln w="12700" cap="rnd" cmpd="sng" algn="ctr">
          <a:solidFill>
            <a:schemeClr val="phClr"/>
          </a:solidFill>
          <a:prstDash val="solid"/>
        </a:ln>
        <a:ln w="19050" cap="rnd" cmpd="sng" algn="ctr">
          <a:solidFill>
            <a:schemeClr val="phClr"/>
          </a:solidFill>
          <a:prstDash val="solid"/>
        </a:ln>
        <a:ln w="25400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l"/>
          </a:scene3d>
          <a:sp3d prstMaterial="plastic">
            <a:bevelT w="0" h="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04000"/>
              </a:schemeClr>
            </a:gs>
            <a:gs pos="94000">
              <a:schemeClr val="phClr">
                <a:shade val="96000"/>
                <a:lumMod val="82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0000"/>
                <a:lumMod val="110000"/>
              </a:schemeClr>
            </a:gs>
            <a:gs pos="100000">
              <a:schemeClr val="phClr">
                <a:shade val="94000"/>
                <a:lumMod val="96000"/>
              </a:schemeClr>
            </a:gs>
          </a:gsLst>
          <a:path path="circle">
            <a:fillToRect l="50000" t="50000" r="100000"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Facet" id="{C0C680CD-088A-49FC-A102-D699147F32B2}" vid="{CFBC31BA-B70F-4F30-BCAA-4F3011E16C4D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Facet</Template>
  <TotalTime>177</TotalTime>
  <Words>745</Words>
  <Application>Microsoft Office PowerPoint</Application>
  <PresentationFormat>Widescreen</PresentationFormat>
  <Paragraphs>51</Paragraphs>
  <Slides>6</Slides>
  <Notes>0</Notes>
  <HiddenSlides>0</HiddenSlides>
  <MMClips>1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6</vt:i4>
      </vt:variant>
    </vt:vector>
  </HeadingPairs>
  <TitlesOfParts>
    <vt:vector size="10" baseType="lpstr">
      <vt:lpstr>Arial</vt:lpstr>
      <vt:lpstr>Trebuchet MS</vt:lpstr>
      <vt:lpstr>Wingdings 3</vt:lpstr>
      <vt:lpstr>Facet</vt:lpstr>
      <vt:lpstr>4C Very funny!</vt:lpstr>
      <vt:lpstr>Speaking and Reading</vt:lpstr>
      <vt:lpstr>Reading April Fool</vt:lpstr>
      <vt:lpstr>Listening- Predicting what comes next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4C Very funny!</dc:title>
  <dc:creator>PC</dc:creator>
  <cp:lastModifiedBy>PC</cp:lastModifiedBy>
  <cp:revision>15</cp:revision>
  <dcterms:created xsi:type="dcterms:W3CDTF">2020-04-12T18:06:25Z</dcterms:created>
  <dcterms:modified xsi:type="dcterms:W3CDTF">2020-04-12T21:03:28Z</dcterms:modified>
</cp:coreProperties>
</file>