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B41CE5-95F5-4E83-8ECB-6A3B147183F9}"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8D5DF4-5D60-4FA9-999D-E82C167139F0}" type="slidenum">
              <a:rPr lang="en-US" smtClean="0"/>
              <a:t>‹#›</a:t>
            </a:fld>
            <a:endParaRPr lang="en-US" dirty="0"/>
          </a:p>
        </p:txBody>
      </p:sp>
    </p:spTree>
    <p:extLst>
      <p:ext uri="{BB962C8B-B14F-4D97-AF65-F5344CB8AC3E}">
        <p14:creationId xmlns:p14="http://schemas.microsoft.com/office/powerpoint/2010/main" val="14385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41CE5-95F5-4E83-8ECB-6A3B147183F9}"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8D5DF4-5D60-4FA9-999D-E82C167139F0}" type="slidenum">
              <a:rPr lang="en-US" smtClean="0"/>
              <a:t>‹#›</a:t>
            </a:fld>
            <a:endParaRPr lang="en-US" dirty="0"/>
          </a:p>
        </p:txBody>
      </p:sp>
    </p:spTree>
    <p:extLst>
      <p:ext uri="{BB962C8B-B14F-4D97-AF65-F5344CB8AC3E}">
        <p14:creationId xmlns:p14="http://schemas.microsoft.com/office/powerpoint/2010/main" val="210487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41CE5-95F5-4E83-8ECB-6A3B147183F9}"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8D5DF4-5D60-4FA9-999D-E82C167139F0}"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75055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41CE5-95F5-4E83-8ECB-6A3B147183F9}"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8D5DF4-5D60-4FA9-999D-E82C167139F0}" type="slidenum">
              <a:rPr lang="en-US" smtClean="0"/>
              <a:t>‹#›</a:t>
            </a:fld>
            <a:endParaRPr lang="en-US" dirty="0"/>
          </a:p>
        </p:txBody>
      </p:sp>
    </p:spTree>
    <p:extLst>
      <p:ext uri="{BB962C8B-B14F-4D97-AF65-F5344CB8AC3E}">
        <p14:creationId xmlns:p14="http://schemas.microsoft.com/office/powerpoint/2010/main" val="2933109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41CE5-95F5-4E83-8ECB-6A3B147183F9}"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8D5DF4-5D60-4FA9-999D-E82C167139F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7920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41CE5-95F5-4E83-8ECB-6A3B147183F9}"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8D5DF4-5D60-4FA9-999D-E82C167139F0}" type="slidenum">
              <a:rPr lang="en-US" smtClean="0"/>
              <a:t>‹#›</a:t>
            </a:fld>
            <a:endParaRPr lang="en-US" dirty="0"/>
          </a:p>
        </p:txBody>
      </p:sp>
    </p:spTree>
    <p:extLst>
      <p:ext uri="{BB962C8B-B14F-4D97-AF65-F5344CB8AC3E}">
        <p14:creationId xmlns:p14="http://schemas.microsoft.com/office/powerpoint/2010/main" val="555187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B41CE5-95F5-4E83-8ECB-6A3B147183F9}"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8D5DF4-5D60-4FA9-999D-E82C167139F0}" type="slidenum">
              <a:rPr lang="en-US" smtClean="0"/>
              <a:t>‹#›</a:t>
            </a:fld>
            <a:endParaRPr lang="en-US" dirty="0"/>
          </a:p>
        </p:txBody>
      </p:sp>
    </p:spTree>
    <p:extLst>
      <p:ext uri="{BB962C8B-B14F-4D97-AF65-F5344CB8AC3E}">
        <p14:creationId xmlns:p14="http://schemas.microsoft.com/office/powerpoint/2010/main" val="3646690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B41CE5-95F5-4E83-8ECB-6A3B147183F9}"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8D5DF4-5D60-4FA9-999D-E82C167139F0}" type="slidenum">
              <a:rPr lang="en-US" smtClean="0"/>
              <a:t>‹#›</a:t>
            </a:fld>
            <a:endParaRPr lang="en-US" dirty="0"/>
          </a:p>
        </p:txBody>
      </p:sp>
    </p:spTree>
    <p:extLst>
      <p:ext uri="{BB962C8B-B14F-4D97-AF65-F5344CB8AC3E}">
        <p14:creationId xmlns:p14="http://schemas.microsoft.com/office/powerpoint/2010/main" val="74301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B41CE5-95F5-4E83-8ECB-6A3B147183F9}"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8D5DF4-5D60-4FA9-999D-E82C167139F0}" type="slidenum">
              <a:rPr lang="en-US" smtClean="0"/>
              <a:t>‹#›</a:t>
            </a:fld>
            <a:endParaRPr lang="en-US" dirty="0"/>
          </a:p>
        </p:txBody>
      </p:sp>
    </p:spTree>
    <p:extLst>
      <p:ext uri="{BB962C8B-B14F-4D97-AF65-F5344CB8AC3E}">
        <p14:creationId xmlns:p14="http://schemas.microsoft.com/office/powerpoint/2010/main" val="139532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41CE5-95F5-4E83-8ECB-6A3B147183F9}"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8D5DF4-5D60-4FA9-999D-E82C167139F0}" type="slidenum">
              <a:rPr lang="en-US" smtClean="0"/>
              <a:t>‹#›</a:t>
            </a:fld>
            <a:endParaRPr lang="en-US" dirty="0"/>
          </a:p>
        </p:txBody>
      </p:sp>
    </p:spTree>
    <p:extLst>
      <p:ext uri="{BB962C8B-B14F-4D97-AF65-F5344CB8AC3E}">
        <p14:creationId xmlns:p14="http://schemas.microsoft.com/office/powerpoint/2010/main" val="360693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B41CE5-95F5-4E83-8ECB-6A3B147183F9}"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8D5DF4-5D60-4FA9-999D-E82C167139F0}" type="slidenum">
              <a:rPr lang="en-US" smtClean="0"/>
              <a:t>‹#›</a:t>
            </a:fld>
            <a:endParaRPr lang="en-US" dirty="0"/>
          </a:p>
        </p:txBody>
      </p:sp>
    </p:spTree>
    <p:extLst>
      <p:ext uri="{BB962C8B-B14F-4D97-AF65-F5344CB8AC3E}">
        <p14:creationId xmlns:p14="http://schemas.microsoft.com/office/powerpoint/2010/main" val="352384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B41CE5-95F5-4E83-8ECB-6A3B147183F9}" type="datetimeFigureOut">
              <a:rPr lang="en-US" smtClean="0"/>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8D5DF4-5D60-4FA9-999D-E82C167139F0}" type="slidenum">
              <a:rPr lang="en-US" smtClean="0"/>
              <a:t>‹#›</a:t>
            </a:fld>
            <a:endParaRPr lang="en-US" dirty="0"/>
          </a:p>
        </p:txBody>
      </p:sp>
    </p:spTree>
    <p:extLst>
      <p:ext uri="{BB962C8B-B14F-4D97-AF65-F5344CB8AC3E}">
        <p14:creationId xmlns:p14="http://schemas.microsoft.com/office/powerpoint/2010/main" val="109574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B41CE5-95F5-4E83-8ECB-6A3B147183F9}" type="datetimeFigureOut">
              <a:rPr lang="en-US" smtClean="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8D5DF4-5D60-4FA9-999D-E82C167139F0}" type="slidenum">
              <a:rPr lang="en-US" smtClean="0"/>
              <a:t>‹#›</a:t>
            </a:fld>
            <a:endParaRPr lang="en-US" dirty="0"/>
          </a:p>
        </p:txBody>
      </p:sp>
    </p:spTree>
    <p:extLst>
      <p:ext uri="{BB962C8B-B14F-4D97-AF65-F5344CB8AC3E}">
        <p14:creationId xmlns:p14="http://schemas.microsoft.com/office/powerpoint/2010/main" val="251234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41CE5-95F5-4E83-8ECB-6A3B147183F9}" type="datetimeFigureOut">
              <a:rPr lang="en-US" smtClean="0"/>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8D5DF4-5D60-4FA9-999D-E82C167139F0}" type="slidenum">
              <a:rPr lang="en-US" smtClean="0"/>
              <a:t>‹#›</a:t>
            </a:fld>
            <a:endParaRPr lang="en-US" dirty="0"/>
          </a:p>
        </p:txBody>
      </p:sp>
    </p:spTree>
    <p:extLst>
      <p:ext uri="{BB962C8B-B14F-4D97-AF65-F5344CB8AC3E}">
        <p14:creationId xmlns:p14="http://schemas.microsoft.com/office/powerpoint/2010/main" val="378719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41CE5-95F5-4E83-8ECB-6A3B147183F9}"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8D5DF4-5D60-4FA9-999D-E82C167139F0}" type="slidenum">
              <a:rPr lang="en-US" smtClean="0"/>
              <a:t>‹#›</a:t>
            </a:fld>
            <a:endParaRPr lang="en-US" dirty="0"/>
          </a:p>
        </p:txBody>
      </p:sp>
    </p:spTree>
    <p:extLst>
      <p:ext uri="{BB962C8B-B14F-4D97-AF65-F5344CB8AC3E}">
        <p14:creationId xmlns:p14="http://schemas.microsoft.com/office/powerpoint/2010/main" val="325112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41CE5-95F5-4E83-8ECB-6A3B147183F9}"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8D5DF4-5D60-4FA9-999D-E82C167139F0}" type="slidenum">
              <a:rPr lang="en-US" smtClean="0"/>
              <a:t>‹#›</a:t>
            </a:fld>
            <a:endParaRPr lang="en-US" dirty="0"/>
          </a:p>
        </p:txBody>
      </p:sp>
    </p:spTree>
    <p:extLst>
      <p:ext uri="{BB962C8B-B14F-4D97-AF65-F5344CB8AC3E}">
        <p14:creationId xmlns:p14="http://schemas.microsoft.com/office/powerpoint/2010/main" val="335483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B41CE5-95F5-4E83-8ECB-6A3B147183F9}" type="datetimeFigureOut">
              <a:rPr lang="en-US" smtClean="0"/>
              <a:t>4/14/2020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8D5DF4-5D60-4FA9-999D-E82C167139F0}" type="slidenum">
              <a:rPr lang="en-US" smtClean="0"/>
              <a:t>‹#›</a:t>
            </a:fld>
            <a:endParaRPr lang="en-US" dirty="0"/>
          </a:p>
        </p:txBody>
      </p:sp>
    </p:spTree>
    <p:extLst>
      <p:ext uri="{BB962C8B-B14F-4D97-AF65-F5344CB8AC3E}">
        <p14:creationId xmlns:p14="http://schemas.microsoft.com/office/powerpoint/2010/main" val="31819755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hyperlink" Target="https://www.google.com/search?rlz=1C1CHBF_enME862ME862&amp;sxsrf=ALeKk00WS5-2dA2hvOdUgsigx5Bk0ah2Xw:1586813369872&amp;q=U.S.A.+for+Africa&amp;stick=H4sIAAAAAAAAAONgVuLSz9U3MCwzKK4wWsQqGKoXrOeop5CWX6TgmFaUmZwIACIfW3oiAAAA&amp;sa=X&amp;ved=2ahUKEwibnfG5rOboAhUBx4sKHTw_DRMQMTAAegQIERAF"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M9BNoNFKCBI"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4D How was your day?</a:t>
            </a:r>
            <a:br>
              <a:rPr lang="en-US" dirty="0" smtClean="0"/>
            </a:br>
            <a:r>
              <a:rPr lang="en-US" dirty="0" smtClean="0"/>
              <a:t>Review</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Vocabulary: ways of exaggerating, saying you are surprised or not surprised, sentence stress</a:t>
            </a:r>
          </a:p>
          <a:p>
            <a:r>
              <a:rPr lang="en-US" dirty="0" smtClean="0"/>
              <a:t>Review: phrasal verbs, books, reading, narrative tenses, relative pronouns and connectors</a:t>
            </a:r>
            <a:endParaRPr lang="en-US" dirty="0"/>
          </a:p>
        </p:txBody>
      </p:sp>
    </p:spTree>
    <p:extLst>
      <p:ext uri="{BB962C8B-B14F-4D97-AF65-F5344CB8AC3E}">
        <p14:creationId xmlns:p14="http://schemas.microsoft.com/office/powerpoint/2010/main" val="1742858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08338"/>
            <a:ext cx="3854528" cy="862885"/>
          </a:xfrm>
        </p:spPr>
        <p:txBody>
          <a:bodyPr/>
          <a:lstStyle/>
          <a:p>
            <a:r>
              <a:rPr lang="en-US" dirty="0" smtClean="0"/>
              <a:t>Vocabulary: ways of exaggerating</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70535" y="516284"/>
            <a:ext cx="4094018" cy="5523807"/>
          </a:xfrm>
        </p:spPr>
      </p:pic>
      <p:sp>
        <p:nvSpPr>
          <p:cNvPr id="4" name="Text Placeholder 3"/>
          <p:cNvSpPr>
            <a:spLocks noGrp="1"/>
          </p:cNvSpPr>
          <p:nvPr>
            <p:ph type="body" sz="half" idx="2"/>
          </p:nvPr>
        </p:nvSpPr>
        <p:spPr>
          <a:xfrm>
            <a:off x="677334" y="1803043"/>
            <a:ext cx="3854528" cy="3558476"/>
          </a:xfrm>
        </p:spPr>
        <p:txBody>
          <a:bodyPr/>
          <a:lstStyle/>
          <a:p>
            <a:r>
              <a:rPr lang="en-US" dirty="0"/>
              <a:t>Exaggeration is a term for a figure of speech</a:t>
            </a:r>
            <a:r>
              <a:rPr lang="en-US" dirty="0" smtClean="0"/>
              <a:t>. </a:t>
            </a:r>
            <a:r>
              <a:rPr lang="en-US" dirty="0"/>
              <a:t>It means the describing of something and making it more than it really is. The verb is to exaggerate</a:t>
            </a:r>
            <a:r>
              <a:rPr lang="en-US" dirty="0" smtClean="0"/>
              <a:t>.</a:t>
            </a:r>
          </a:p>
          <a:p>
            <a:r>
              <a:rPr lang="en-US" dirty="0" smtClean="0"/>
              <a:t>People </a:t>
            </a:r>
            <a:r>
              <a:rPr lang="en-US" dirty="0"/>
              <a:t>exaggerate things because they have strong feelings about something. People may exaggerate to make people listen to what they say. They may do it to emphasize something. They may also exaggerate just to sound </a:t>
            </a:r>
            <a:r>
              <a:rPr lang="en-US" dirty="0" smtClean="0"/>
              <a:t>funny.</a:t>
            </a:r>
          </a:p>
          <a:p>
            <a:r>
              <a:rPr lang="en-US" dirty="0" smtClean="0"/>
              <a:t>Look at the image on the left and read the explanations of the most common ways of exaggerating. </a:t>
            </a:r>
            <a:endParaRPr lang="en-US" dirty="0"/>
          </a:p>
        </p:txBody>
      </p:sp>
    </p:spTree>
    <p:extLst>
      <p:ext uri="{BB962C8B-B14F-4D97-AF65-F5344CB8AC3E}">
        <p14:creationId xmlns:p14="http://schemas.microsoft.com/office/powerpoint/2010/main" val="2686574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25522"/>
            <a:ext cx="3854528" cy="397972"/>
          </a:xfrm>
        </p:spPr>
        <p:txBody>
          <a:bodyPr/>
          <a:lstStyle/>
          <a:p>
            <a:r>
              <a:rPr lang="en-US" dirty="0" smtClean="0"/>
              <a:t>Listening</a:t>
            </a:r>
            <a:endParaRPr lang="en-US" dirty="0"/>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760913" y="826411"/>
            <a:ext cx="4513262" cy="4903553"/>
          </a:xfrm>
        </p:spPr>
      </p:pic>
      <p:sp>
        <p:nvSpPr>
          <p:cNvPr id="4" name="Text Placeholder 3"/>
          <p:cNvSpPr>
            <a:spLocks noGrp="1"/>
          </p:cNvSpPr>
          <p:nvPr>
            <p:ph type="body" sz="half" idx="2"/>
          </p:nvPr>
        </p:nvSpPr>
        <p:spPr>
          <a:xfrm>
            <a:off x="448283" y="1223494"/>
            <a:ext cx="3854528" cy="4507360"/>
          </a:xfrm>
        </p:spPr>
        <p:txBody>
          <a:bodyPr>
            <a:normAutofit/>
          </a:bodyPr>
          <a:lstStyle/>
          <a:p>
            <a:r>
              <a:rPr lang="en-US" dirty="0" smtClean="0"/>
              <a:t>Listen to Ellen telling her husband, Steve, about her day. Thick the things in exercise 2 she talks about.</a:t>
            </a:r>
          </a:p>
          <a:p>
            <a:endParaRPr lang="en-US" dirty="0" smtClean="0"/>
          </a:p>
          <a:p>
            <a:endParaRPr lang="en-US" dirty="0" smtClean="0"/>
          </a:p>
          <a:p>
            <a:endParaRPr lang="en-US" dirty="0"/>
          </a:p>
          <a:p>
            <a:endParaRPr lang="en-US" dirty="0" smtClean="0"/>
          </a:p>
          <a:p>
            <a:endParaRPr lang="en-US" dirty="0"/>
          </a:p>
          <a:p>
            <a:r>
              <a:rPr lang="en-US" dirty="0" smtClean="0"/>
              <a:t>Now take a look on the image on the left which explains the ways of saying that you are surprised or not surprised and try to do exercise 3.</a:t>
            </a:r>
          </a:p>
          <a:p>
            <a:endParaRPr lang="en-US" dirty="0"/>
          </a:p>
          <a:p>
            <a:r>
              <a:rPr lang="en-US" dirty="0" smtClean="0"/>
              <a:t>Look again at 1 a) and 3. Then fill in the gaps in the rest of Steve and Ellen’s conversation .</a:t>
            </a:r>
          </a:p>
          <a:p>
            <a:endParaRPr lang="en-US" dirty="0"/>
          </a:p>
          <a:p>
            <a:endParaRPr lang="en-US" dirty="0" smtClean="0"/>
          </a:p>
          <a:p>
            <a:endParaRPr lang="en-US" dirty="0"/>
          </a:p>
        </p:txBody>
      </p:sp>
      <p:pic>
        <p:nvPicPr>
          <p:cNvPr id="7" name="33 Track 3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8283" y="2119648"/>
            <a:ext cx="609600" cy="609600"/>
          </a:xfrm>
          <a:prstGeom prst="rect">
            <a:avLst/>
          </a:prstGeom>
        </p:spPr>
      </p:pic>
    </p:spTree>
    <p:extLst>
      <p:ext uri="{BB962C8B-B14F-4D97-AF65-F5344CB8AC3E}">
        <p14:creationId xmlns:p14="http://schemas.microsoft.com/office/powerpoint/2010/main" val="35298778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031"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14924"/>
            <a:ext cx="3854528" cy="399476"/>
          </a:xfrm>
        </p:spPr>
        <p:txBody>
          <a:bodyPr/>
          <a:lstStyle/>
          <a:p>
            <a:r>
              <a:rPr lang="en-US" dirty="0" smtClean="0"/>
              <a:t>Review</a:t>
            </a:r>
            <a:endParaRPr lang="en-US" dirty="0"/>
          </a:p>
        </p:txBody>
      </p:sp>
      <p:sp>
        <p:nvSpPr>
          <p:cNvPr id="3" name="Content Placeholder 2"/>
          <p:cNvSpPr>
            <a:spLocks noGrp="1"/>
          </p:cNvSpPr>
          <p:nvPr>
            <p:ph idx="1"/>
          </p:nvPr>
        </p:nvSpPr>
        <p:spPr>
          <a:xfrm>
            <a:off x="4760461" y="514924"/>
            <a:ext cx="5194908" cy="5976028"/>
          </a:xfrm>
        </p:spPr>
        <p:txBody>
          <a:bodyPr>
            <a:normAutofit fontScale="32500" lnSpcReduction="20000"/>
          </a:bodyPr>
          <a:lstStyle/>
          <a:p>
            <a:r>
              <a:rPr lang="en-US" dirty="0"/>
              <a:t>We Are the World</a:t>
            </a:r>
          </a:p>
          <a:p>
            <a:r>
              <a:rPr lang="en-US" dirty="0">
                <a:hlinkClick r:id="rId2"/>
              </a:rPr>
              <a:t>U.S.A. for Africa</a:t>
            </a:r>
            <a:endParaRPr lang="en-US" dirty="0"/>
          </a:p>
          <a:p>
            <a:r>
              <a:rPr lang="en-US" sz="2800" dirty="0"/>
              <a:t>There comes a time</a:t>
            </a:r>
            <a:br>
              <a:rPr lang="en-US" sz="2800" dirty="0"/>
            </a:br>
            <a:r>
              <a:rPr lang="en-US" sz="2800" dirty="0"/>
              <a:t>When we </a:t>
            </a:r>
            <a:r>
              <a:rPr lang="en-US" sz="2800" dirty="0" smtClean="0"/>
              <a:t>_______ </a:t>
            </a:r>
            <a:r>
              <a:rPr lang="en-US" sz="2800" dirty="0"/>
              <a:t>a certain call</a:t>
            </a:r>
            <a:br>
              <a:rPr lang="en-US" sz="2800" dirty="0"/>
            </a:br>
            <a:r>
              <a:rPr lang="en-US" sz="2800" dirty="0"/>
              <a:t>When the world must come together as one</a:t>
            </a:r>
            <a:br>
              <a:rPr lang="en-US" sz="2800" dirty="0"/>
            </a:br>
            <a:r>
              <a:rPr lang="en-US" sz="2800" dirty="0"/>
              <a:t>There are people </a:t>
            </a:r>
            <a:r>
              <a:rPr lang="en-US" sz="2800" dirty="0" smtClean="0"/>
              <a:t>_____</a:t>
            </a:r>
            <a:r>
              <a:rPr lang="en-US" sz="2800" dirty="0"/>
              <a:t/>
            </a:r>
            <a:br>
              <a:rPr lang="en-US" sz="2800" dirty="0"/>
            </a:br>
            <a:r>
              <a:rPr lang="en-US" sz="2800" dirty="0"/>
              <a:t>Oh, and it's time to lend a hand to life</a:t>
            </a:r>
            <a:br>
              <a:rPr lang="en-US" sz="2800" dirty="0"/>
            </a:br>
            <a:r>
              <a:rPr lang="en-US" sz="2800" dirty="0"/>
              <a:t>The greatest gift of all</a:t>
            </a:r>
          </a:p>
          <a:p>
            <a:r>
              <a:rPr lang="en-US" sz="2800" dirty="0"/>
              <a:t>We can't go on</a:t>
            </a:r>
            <a:br>
              <a:rPr lang="en-US" sz="2800" dirty="0"/>
            </a:br>
            <a:r>
              <a:rPr lang="en-US" sz="2800" dirty="0"/>
              <a:t>Pretending </a:t>
            </a:r>
            <a:r>
              <a:rPr lang="en-US" sz="2800" dirty="0" smtClean="0"/>
              <a:t>______-_____-____</a:t>
            </a:r>
            <a:r>
              <a:rPr lang="en-US" sz="2800" dirty="0"/>
              <a:t/>
            </a:r>
            <a:br>
              <a:rPr lang="en-US" sz="2800" dirty="0"/>
            </a:br>
            <a:r>
              <a:rPr lang="en-US" sz="2800" dirty="0"/>
              <a:t>That someone, somewhere soon make a change</a:t>
            </a:r>
            <a:br>
              <a:rPr lang="en-US" sz="2800" dirty="0"/>
            </a:br>
            <a:r>
              <a:rPr lang="en-US" sz="2800" dirty="0"/>
              <a:t>We're all a part of </a:t>
            </a:r>
            <a:r>
              <a:rPr lang="en-US" sz="2800" dirty="0" smtClean="0"/>
              <a:t>______ </a:t>
            </a:r>
            <a:r>
              <a:rPr lang="en-US" sz="2800" dirty="0"/>
              <a:t>great big family</a:t>
            </a:r>
            <a:br>
              <a:rPr lang="en-US" sz="2800" dirty="0"/>
            </a:br>
            <a:r>
              <a:rPr lang="en-US" sz="2800" dirty="0"/>
              <a:t>And the truth, you know, love is all we need</a:t>
            </a:r>
          </a:p>
          <a:p>
            <a:r>
              <a:rPr lang="en-US" sz="2800" dirty="0"/>
              <a:t>We are the world</a:t>
            </a:r>
            <a:br>
              <a:rPr lang="en-US" sz="2800" dirty="0"/>
            </a:br>
            <a:r>
              <a:rPr lang="en-US" sz="2800" dirty="0"/>
              <a:t>We are the children</a:t>
            </a:r>
            <a:br>
              <a:rPr lang="en-US" sz="2800" dirty="0"/>
            </a:br>
            <a:r>
              <a:rPr lang="en-US" sz="2800" dirty="0"/>
              <a:t>We are the ones who make a brighter day, so let's start giving</a:t>
            </a:r>
            <a:br>
              <a:rPr lang="en-US" sz="2800" dirty="0"/>
            </a:br>
            <a:r>
              <a:rPr lang="en-US" sz="2800" dirty="0"/>
              <a:t>There's a choice we're making</a:t>
            </a:r>
            <a:br>
              <a:rPr lang="en-US" sz="2800" dirty="0"/>
            </a:br>
            <a:r>
              <a:rPr lang="en-US" sz="2800" dirty="0"/>
              <a:t>We're saving our own lives</a:t>
            </a:r>
            <a:br>
              <a:rPr lang="en-US" sz="2800" dirty="0"/>
            </a:br>
            <a:r>
              <a:rPr lang="en-US" sz="2800" dirty="0"/>
              <a:t>It's true we'll make a better day, just you and me</a:t>
            </a:r>
          </a:p>
          <a:p>
            <a:r>
              <a:rPr lang="en-US" sz="2800" dirty="0"/>
              <a:t>Oh, send them your </a:t>
            </a:r>
            <a:r>
              <a:rPr lang="en-US" sz="2800" dirty="0" smtClean="0"/>
              <a:t>______</a:t>
            </a:r>
            <a:r>
              <a:rPr lang="en-US" sz="2800" dirty="0"/>
              <a:t/>
            </a:r>
            <a:br>
              <a:rPr lang="en-US" sz="2800" dirty="0"/>
            </a:br>
            <a:r>
              <a:rPr lang="en-US" sz="2800" dirty="0"/>
              <a:t>So they know that someone cares</a:t>
            </a:r>
            <a:br>
              <a:rPr lang="en-US" sz="2800" dirty="0"/>
            </a:br>
            <a:r>
              <a:rPr lang="en-US" sz="2800" dirty="0"/>
              <a:t>And their lives will be stronger and </a:t>
            </a:r>
            <a:r>
              <a:rPr lang="en-US" sz="2800" dirty="0" smtClean="0"/>
              <a:t>______</a:t>
            </a:r>
            <a:r>
              <a:rPr lang="en-US" sz="2800" dirty="0"/>
              <a:t/>
            </a:r>
            <a:br>
              <a:rPr lang="en-US" sz="2800" dirty="0"/>
            </a:br>
            <a:r>
              <a:rPr lang="en-US" sz="2800" dirty="0"/>
              <a:t>As God has shown us by turning stones </a:t>
            </a:r>
            <a:r>
              <a:rPr lang="en-US" sz="2800" dirty="0" smtClean="0"/>
              <a:t>to ______</a:t>
            </a:r>
            <a:r>
              <a:rPr lang="en-US" sz="2800" dirty="0"/>
              <a:t/>
            </a:r>
            <a:br>
              <a:rPr lang="en-US" sz="2800" dirty="0"/>
            </a:br>
            <a:r>
              <a:rPr lang="en-US" sz="2800" dirty="0"/>
              <a:t>And so we all must lend a helping hand</a:t>
            </a:r>
          </a:p>
          <a:p>
            <a:r>
              <a:rPr lang="en-US" sz="2800" dirty="0"/>
              <a:t>We are the world</a:t>
            </a:r>
            <a:br>
              <a:rPr lang="en-US" sz="2800" dirty="0"/>
            </a:br>
            <a:r>
              <a:rPr lang="en-US" sz="2800" dirty="0"/>
              <a:t>We are the children</a:t>
            </a:r>
            <a:br>
              <a:rPr lang="en-US" sz="2800" dirty="0"/>
            </a:br>
            <a:r>
              <a:rPr lang="en-US" sz="2800" dirty="0"/>
              <a:t>We are the ones who make a brighter day, so let's start giving</a:t>
            </a:r>
            <a:br>
              <a:rPr lang="en-US" sz="2800" dirty="0"/>
            </a:br>
            <a:r>
              <a:rPr lang="en-US" sz="2800" dirty="0"/>
              <a:t>Oh, there's a choice we're making</a:t>
            </a:r>
            <a:br>
              <a:rPr lang="en-US" sz="2800" dirty="0"/>
            </a:br>
            <a:r>
              <a:rPr lang="en-US" sz="2800" dirty="0"/>
              <a:t>We're saving our own lives</a:t>
            </a:r>
            <a:br>
              <a:rPr lang="en-US" sz="2800" dirty="0"/>
            </a:br>
            <a:r>
              <a:rPr lang="en-US" sz="2800" dirty="0"/>
              <a:t>It's true we'll make a better day, just you and me</a:t>
            </a:r>
          </a:p>
          <a:p>
            <a:r>
              <a:rPr lang="en-US" sz="2800" dirty="0"/>
              <a:t>When you're down and out, there </a:t>
            </a:r>
            <a:r>
              <a:rPr lang="en-US" sz="2800" dirty="0" smtClean="0"/>
              <a:t>_______ </a:t>
            </a:r>
            <a:r>
              <a:rPr lang="en-US" sz="2800" dirty="0"/>
              <a:t>no hope at all</a:t>
            </a:r>
            <a:br>
              <a:rPr lang="en-US" sz="2800" dirty="0"/>
            </a:br>
            <a:r>
              <a:rPr lang="en-US" sz="2800" dirty="0"/>
              <a:t>But if you just believe there's no way we can fall</a:t>
            </a:r>
            <a:br>
              <a:rPr lang="en-US" sz="2800" dirty="0"/>
            </a:br>
            <a:r>
              <a:rPr lang="en-US" sz="2800" dirty="0"/>
              <a:t>Well, well, well, well let us </a:t>
            </a:r>
            <a:r>
              <a:rPr lang="en-US" sz="2800" dirty="0" smtClean="0"/>
              <a:t>______</a:t>
            </a:r>
            <a:r>
              <a:rPr lang="en-US" sz="2800" dirty="0"/>
              <a:t/>
            </a:r>
            <a:br>
              <a:rPr lang="en-US" sz="2800" dirty="0"/>
            </a:br>
            <a:r>
              <a:rPr lang="en-US" sz="2800" dirty="0"/>
              <a:t>Oh, that a change can only come</a:t>
            </a:r>
            <a:br>
              <a:rPr lang="en-US" sz="2800" dirty="0"/>
            </a:br>
            <a:r>
              <a:rPr lang="en-US" sz="2800" dirty="0"/>
              <a:t>When we stand together as one, yeah, yeah, yeah</a:t>
            </a:r>
          </a:p>
          <a:p>
            <a:r>
              <a:rPr lang="en-US" sz="2800" dirty="0"/>
              <a:t>We are the world</a:t>
            </a:r>
            <a:br>
              <a:rPr lang="en-US" sz="2800" dirty="0"/>
            </a:br>
            <a:r>
              <a:rPr lang="en-US" sz="2800" dirty="0"/>
              <a:t>We are the children</a:t>
            </a:r>
            <a:br>
              <a:rPr lang="en-US" sz="2800" dirty="0"/>
            </a:br>
            <a:r>
              <a:rPr lang="en-US" sz="2800" dirty="0"/>
              <a:t>We are the ones who make a brighter day, so let's start giving</a:t>
            </a:r>
            <a:br>
              <a:rPr lang="en-US" sz="2800" dirty="0"/>
            </a:br>
            <a:r>
              <a:rPr lang="en-US" sz="2800" dirty="0"/>
              <a:t>There's a choice we're making</a:t>
            </a:r>
            <a:br>
              <a:rPr lang="en-US" sz="2800" dirty="0"/>
            </a:br>
            <a:r>
              <a:rPr lang="en-US" sz="2800" dirty="0"/>
              <a:t>We're saving our own lives</a:t>
            </a:r>
            <a:br>
              <a:rPr lang="en-US" sz="2800" dirty="0"/>
            </a:br>
            <a:r>
              <a:rPr lang="en-US" sz="2800" dirty="0"/>
              <a:t>It's true we'll make a better day, just you and me</a:t>
            </a:r>
          </a:p>
          <a:p>
            <a:endParaRPr lang="en-US" dirty="0"/>
          </a:p>
        </p:txBody>
      </p:sp>
      <p:sp>
        <p:nvSpPr>
          <p:cNvPr id="4" name="Text Placeholder 3"/>
          <p:cNvSpPr>
            <a:spLocks noGrp="1"/>
          </p:cNvSpPr>
          <p:nvPr>
            <p:ph type="body" sz="half" idx="2"/>
          </p:nvPr>
        </p:nvSpPr>
        <p:spPr>
          <a:xfrm>
            <a:off x="677334" y="1030311"/>
            <a:ext cx="3854528" cy="4331208"/>
          </a:xfrm>
        </p:spPr>
        <p:txBody>
          <a:bodyPr>
            <a:normAutofit fontScale="85000" lnSpcReduction="20000"/>
          </a:bodyPr>
          <a:lstStyle/>
          <a:p>
            <a:r>
              <a:rPr lang="en-US" dirty="0" smtClean="0"/>
              <a:t>It is time to revise vocabulary and grammar we have done in module 4. </a:t>
            </a:r>
          </a:p>
          <a:p>
            <a:r>
              <a:rPr lang="en-US" dirty="0" smtClean="0"/>
              <a:t>Exercise 1 pp. 37. The aim of this exercise is to revise phrasal verbs, their meaning and their forms. So, pay attention on tenses while doing it.</a:t>
            </a:r>
          </a:p>
          <a:p>
            <a:r>
              <a:rPr lang="en-US" dirty="0" smtClean="0"/>
              <a:t>Exercise 2 pp. 37</a:t>
            </a:r>
            <a:r>
              <a:rPr lang="en-US" dirty="0"/>
              <a:t>. The aim of this exercise is to </a:t>
            </a:r>
            <a:r>
              <a:rPr lang="en-US" dirty="0" smtClean="0"/>
              <a:t>revise narrative tenses by finding 8 mistakes in the text.</a:t>
            </a:r>
          </a:p>
          <a:p>
            <a:r>
              <a:rPr lang="en-US" dirty="0" smtClean="0"/>
              <a:t>Exercise </a:t>
            </a:r>
            <a:r>
              <a:rPr lang="en-US" dirty="0"/>
              <a:t>3 pp37. The aim of this exercise is to revise </a:t>
            </a:r>
            <a:r>
              <a:rPr lang="en-US" dirty="0" smtClean="0"/>
              <a:t>books and reading vocabulary by explaining the difference between these words.</a:t>
            </a:r>
          </a:p>
          <a:p>
            <a:r>
              <a:rPr lang="en-US" dirty="0" smtClean="0"/>
              <a:t>Exercise </a:t>
            </a:r>
            <a:r>
              <a:rPr lang="en-US" dirty="0"/>
              <a:t>4 pp.37. The aim of this exercise is to revise </a:t>
            </a:r>
            <a:r>
              <a:rPr lang="en-US" dirty="0" smtClean="0"/>
              <a:t>relative pronouns and relative clauses by circling the correct option.</a:t>
            </a:r>
          </a:p>
          <a:p>
            <a:r>
              <a:rPr lang="en-US" dirty="0" smtClean="0"/>
              <a:t>Exercise 5 pp. </a:t>
            </a:r>
            <a:r>
              <a:rPr lang="en-US" dirty="0"/>
              <a:t>37. The aim of this exercise is to revise </a:t>
            </a:r>
            <a:r>
              <a:rPr lang="en-US" dirty="0" smtClean="0"/>
              <a:t>connectors for reason </a:t>
            </a:r>
            <a:r>
              <a:rPr lang="en-US" smtClean="0"/>
              <a:t>and </a:t>
            </a:r>
            <a:r>
              <a:rPr lang="en-US" smtClean="0"/>
              <a:t>contrast</a:t>
            </a:r>
            <a:r>
              <a:rPr lang="en-US" smtClean="0"/>
              <a:t> </a:t>
            </a:r>
            <a:r>
              <a:rPr lang="en-US" dirty="0" smtClean="0"/>
              <a:t>by completing the sentences  that are true for you.</a:t>
            </a:r>
          </a:p>
          <a:p>
            <a:r>
              <a:rPr lang="en-US" dirty="0" smtClean="0"/>
              <a:t>Now, take a few minutes to fill the missing spaces with the words from the song ‘’We are the world’’ by Michael Jackson.  </a:t>
            </a:r>
          </a:p>
          <a:p>
            <a:r>
              <a:rPr lang="en-US" dirty="0" smtClean="0"/>
              <a:t> </a:t>
            </a:r>
            <a:endParaRPr lang="en-US" dirty="0"/>
          </a:p>
        </p:txBody>
      </p:sp>
    </p:spTree>
    <p:extLst>
      <p:ext uri="{BB962C8B-B14F-4D97-AF65-F5344CB8AC3E}">
        <p14:creationId xmlns:p14="http://schemas.microsoft.com/office/powerpoint/2010/main" val="235087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005" y="772732"/>
            <a:ext cx="8834907" cy="5078313"/>
          </a:xfrm>
          <a:prstGeom prst="rect">
            <a:avLst/>
          </a:prstGeom>
          <a:noFill/>
        </p:spPr>
        <p:txBody>
          <a:bodyPr wrap="square" rtlCol="0">
            <a:spAutoFit/>
          </a:bodyPr>
          <a:lstStyle/>
          <a:p>
            <a:r>
              <a:rPr lang="en-US" dirty="0" smtClean="0"/>
              <a:t>Before listening here are some background information about this evergreen song which is still 35 years after releasing, one the most popular songs of all times.</a:t>
            </a:r>
          </a:p>
          <a:p>
            <a:pPr marL="285750" indent="-285750">
              <a:buFont typeface="Arial" panose="020B0604020202020204" pitchFamily="34" charset="0"/>
              <a:buChar char="•"/>
            </a:pPr>
            <a:r>
              <a:rPr lang="en-US" dirty="0" smtClean="0"/>
              <a:t> ‘’We </a:t>
            </a:r>
            <a:r>
              <a:rPr lang="en-US" dirty="0"/>
              <a:t>Are the World" is a charity single originally recorded by the </a:t>
            </a:r>
            <a:r>
              <a:rPr lang="en-US" dirty="0" smtClean="0"/>
              <a:t>super group </a:t>
            </a:r>
            <a:r>
              <a:rPr lang="en-US" dirty="0"/>
              <a:t>USA for Africa in 1985. It was written by Michael Jackson and Lionel Richie and produced by Quincy Jones and Michael Omartian for the album We Are the World. With sales in excess of 20 million copies, it is the eighth best-selling physical single of all time</a:t>
            </a:r>
            <a:r>
              <a:rPr lang="en-US" dirty="0" smtClean="0"/>
              <a:t>.</a:t>
            </a:r>
          </a:p>
          <a:p>
            <a:pPr marL="285750" indent="-285750">
              <a:buFont typeface="Arial" panose="020B0604020202020204" pitchFamily="34" charset="0"/>
              <a:buChar char="•"/>
            </a:pPr>
            <a:r>
              <a:rPr lang="en-US" dirty="0"/>
              <a:t>The song was released on March 7, 1985, as the first single from the album. A worldwide commercial success, topping music charts throughout the world and becoming the fastest-selling U.S. pop single in history. The first ever single to be certified multi-platinum, "We Are the World" received a Quadruple Platinum certification by the Recording Industry Association of America</a:t>
            </a:r>
            <a:r>
              <a:rPr lang="en-US" dirty="0" smtClean="0"/>
              <a:t>.</a:t>
            </a:r>
          </a:p>
          <a:p>
            <a:pPr marL="285750" indent="-285750">
              <a:buFont typeface="Arial" panose="020B0604020202020204" pitchFamily="34" charset="0"/>
              <a:buChar char="•"/>
            </a:pPr>
            <a:r>
              <a:rPr lang="en-US" dirty="0"/>
              <a:t>In March 2020, Ritchie suggested that a third remake should be made to communicate a message of global solidarity in the face of the coronavirus pandemic and raise funds for aid </a:t>
            </a:r>
            <a:r>
              <a:rPr lang="en-US" dirty="0" smtClean="0"/>
              <a:t>efforts.</a:t>
            </a:r>
          </a:p>
          <a:p>
            <a:endParaRPr lang="en-US" dirty="0"/>
          </a:p>
          <a:p>
            <a:r>
              <a:rPr lang="en-US" dirty="0" smtClean="0"/>
              <a:t>Now, listen to the song by clicking the following link and fill the missing places in the song in previous slide: </a:t>
            </a:r>
            <a:r>
              <a:rPr lang="en-US" dirty="0">
                <a:hlinkClick r:id="rId2"/>
              </a:rPr>
              <a:t>https://www.youtube.com/watch?v=M9BNoNFKCBI</a:t>
            </a:r>
            <a:endParaRPr lang="en-US" dirty="0"/>
          </a:p>
        </p:txBody>
      </p:sp>
    </p:spTree>
    <p:extLst>
      <p:ext uri="{BB962C8B-B14F-4D97-AF65-F5344CB8AC3E}">
        <p14:creationId xmlns:p14="http://schemas.microsoft.com/office/powerpoint/2010/main" val="205408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3341" y="1287887"/>
            <a:ext cx="7972022" cy="923330"/>
          </a:xfrm>
          <a:prstGeom prst="rect">
            <a:avLst/>
          </a:prstGeom>
          <a:noFill/>
        </p:spPr>
        <p:txBody>
          <a:bodyPr wrap="square" rtlCol="0">
            <a:spAutoFit/>
          </a:bodyPr>
          <a:lstStyle/>
          <a:p>
            <a:r>
              <a:rPr lang="en-US" dirty="0" smtClean="0"/>
              <a:t>Thank you for your attention! </a:t>
            </a:r>
          </a:p>
          <a:p>
            <a:endParaRPr lang="en-US" dirty="0"/>
          </a:p>
          <a:p>
            <a:r>
              <a:rPr lang="en-US" dirty="0" smtClean="0"/>
              <a:t>‘’Stay childish, Stay young’’ and Stay Healthy, Stay Home!</a:t>
            </a:r>
            <a:r>
              <a:rPr lang="en-US" dirty="0" smtClean="0">
                <a:sym typeface="Wingdings" panose="05000000000000000000" pitchFamily="2" charset="2"/>
              </a:rPr>
              <a:t> </a:t>
            </a:r>
            <a:r>
              <a:rPr lang="en-US" dirty="0" smtClean="0"/>
              <a:t> </a:t>
            </a:r>
            <a:endParaRPr lang="en-US" dirty="0"/>
          </a:p>
        </p:txBody>
      </p:sp>
    </p:spTree>
    <p:extLst>
      <p:ext uri="{BB962C8B-B14F-4D97-AF65-F5344CB8AC3E}">
        <p14:creationId xmlns:p14="http://schemas.microsoft.com/office/powerpoint/2010/main" val="3899367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144</TotalTime>
  <Words>644</Words>
  <Application>Microsoft Office PowerPoint</Application>
  <PresentationFormat>Widescreen</PresentationFormat>
  <Paragraphs>45</Paragraphs>
  <Slides>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Trebuchet MS</vt:lpstr>
      <vt:lpstr>Wingdings</vt:lpstr>
      <vt:lpstr>Wingdings 3</vt:lpstr>
      <vt:lpstr>Facet</vt:lpstr>
      <vt:lpstr>4D How was your day? Review</vt:lpstr>
      <vt:lpstr>Vocabulary: ways of exaggerating</vt:lpstr>
      <vt:lpstr>Listening</vt:lpstr>
      <vt:lpstr>Review</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4D How was your day? Review</dc:title>
  <dc:creator>PC</dc:creator>
  <cp:lastModifiedBy>PC</cp:lastModifiedBy>
  <cp:revision>13</cp:revision>
  <dcterms:created xsi:type="dcterms:W3CDTF">2020-04-13T11:06:34Z</dcterms:created>
  <dcterms:modified xsi:type="dcterms:W3CDTF">2020-04-14T10:48:56Z</dcterms:modified>
</cp:coreProperties>
</file>