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wma" ContentType="audio/x-ms-wma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7" r:id="rId1"/>
  </p:sldMasterIdLst>
  <p:sldIdLst>
    <p:sldId id="256" r:id="rId2"/>
    <p:sldId id="257" r:id="rId3"/>
    <p:sldId id="258" r:id="rId4"/>
    <p:sldId id="259" r:id="rId5"/>
    <p:sldId id="262" r:id="rId6"/>
    <p:sldId id="263" r:id="rId7"/>
    <p:sldId id="264" r:id="rId8"/>
    <p:sldId id="265" r:id="rId9"/>
    <p:sldId id="260" r:id="rId10"/>
    <p:sldId id="261" r:id="rId11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000" autoAdjust="0"/>
    <p:restoredTop sz="94660"/>
  </p:normalViewPr>
  <p:slideViewPr>
    <p:cSldViewPr snapToGrid="0">
      <p:cViewPr varScale="1">
        <p:scale>
          <a:sx n="42" d="100"/>
          <a:sy n="42" d="100"/>
        </p:scale>
        <p:origin x="72" y="72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6" name="Group 15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sp>
          <p:nvSpPr>
            <p:cNvPr id="15" name="Freeform 14"/>
            <p:cNvSpPr/>
            <p:nvPr/>
          </p:nvSpPr>
          <p:spPr>
            <a:xfrm>
              <a:off x="0" y="-7862"/>
              <a:ext cx="863600" cy="5698067"/>
            </a:xfrm>
            <a:custGeom>
              <a:avLst/>
              <a:gdLst/>
              <a:ahLst/>
              <a:cxnLst/>
              <a:rect l="l" t="t" r="r" b="b"/>
              <a:pathLst>
                <a:path w="863600" h="5698067">
                  <a:moveTo>
                    <a:pt x="0" y="8467"/>
                  </a:moveTo>
                  <a:lnTo>
                    <a:pt x="863600" y="0"/>
                  </a:lnTo>
                  <a:lnTo>
                    <a:pt x="863600" y="16934"/>
                  </a:lnTo>
                  <a:lnTo>
                    <a:pt x="0" y="5698067"/>
                  </a:lnTo>
                  <a:lnTo>
                    <a:pt x="0" y="8467"/>
                  </a:lnTo>
                  <a:close/>
                </a:path>
              </a:pathLst>
            </a:cu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cxnSp>
          <p:nvCxnSpPr>
            <p:cNvPr id="19" name="Straight Connector 18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0" name="Straight Connector 19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1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Isosceles Triangle 22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4309768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921331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915264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5318656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07836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3748650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4211438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657366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0880658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281211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3815022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57524796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Quote 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5142394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rue or Fa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969855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58954763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0273058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accent1">
                  <a:alpha val="70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lumMod val="75000"/>
                <a:alpha val="5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2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lumMod val="75000"/>
                <a:alpha val="66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82EB795-BC75-40D5-9F66-595EC1E6A3A7}" type="datetimeFigureOut">
              <a:rPr lang="en-US" smtClean="0"/>
              <a:t>4/14/2020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E3E87589-C8F1-455F-8153-9EF4B72A9E4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871171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8" r:id="rId1"/>
    <p:sldLayoutId id="2147483679" r:id="rId2"/>
    <p:sldLayoutId id="2147483680" r:id="rId3"/>
    <p:sldLayoutId id="2147483681" r:id="rId4"/>
    <p:sldLayoutId id="2147483682" r:id="rId5"/>
    <p:sldLayoutId id="2147483683" r:id="rId6"/>
    <p:sldLayoutId id="2147483684" r:id="rId7"/>
    <p:sldLayoutId id="2147483685" r:id="rId8"/>
    <p:sldLayoutId id="2147483686" r:id="rId9"/>
    <p:sldLayoutId id="2147483687" r:id="rId10"/>
    <p:sldLayoutId id="2147483688" r:id="rId11"/>
    <p:sldLayoutId id="2147483689" r:id="rId12"/>
    <p:sldLayoutId id="2147483690" r:id="rId13"/>
    <p:sldLayoutId id="2147483691" r:id="rId14"/>
    <p:sldLayoutId id="2147483692" r:id="rId15"/>
    <p:sldLayoutId id="2147483693" r:id="rId16"/>
  </p:sldLayoutIdLs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wma"/><Relationship Id="rId1" Type="http://schemas.microsoft.com/office/2007/relationships/media" Target="../media/media1.wma"/><Relationship Id="rId4" Type="http://schemas.openxmlformats.org/officeDocument/2006/relationships/image" Target="../media/image1.pn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06ABB0-A81F-419A-A619-29B680B6EDEA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pPr algn="ctr"/>
            <a:r>
              <a:rPr lang="sr-Latn-ME" dirty="0"/>
              <a:t>5 HOME TRUTHS</a:t>
            </a:r>
            <a:br>
              <a:rPr lang="sr-Latn-ME" dirty="0"/>
            </a:br>
            <a:r>
              <a:rPr lang="sr-Latn-ME" dirty="0"/>
              <a:t>5A Moving house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FECA84D1-8C7D-49D9-927F-567C1B899B9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85000" lnSpcReduction="20000"/>
          </a:bodyPr>
          <a:lstStyle/>
          <a:p>
            <a:pPr algn="l"/>
            <a:r>
              <a:rPr lang="sr-Latn-ME" b="1" dirty="0"/>
              <a:t>Vocabulary: </a:t>
            </a:r>
            <a:r>
              <a:rPr lang="sr-Latn-ME" dirty="0"/>
              <a:t>homes</a:t>
            </a:r>
            <a:endParaRPr lang="sr-Latn-ME" b="1" dirty="0"/>
          </a:p>
          <a:p>
            <a:pPr algn="l"/>
            <a:r>
              <a:rPr lang="sr-Latn-ME" b="1" dirty="0"/>
              <a:t>Grammar: </a:t>
            </a:r>
            <a:r>
              <a:rPr lang="sr-Latn-ME" dirty="0"/>
              <a:t>making comparisons: comparatives, superlatives</a:t>
            </a:r>
            <a:r>
              <a:rPr lang="sr-Latn-ME" i="1" dirty="0"/>
              <a:t>, much, a bit, (not) as ... As, different from, etc.</a:t>
            </a:r>
          </a:p>
          <a:p>
            <a:pPr algn="l"/>
            <a:r>
              <a:rPr lang="sr-Latn-ME" b="1" dirty="0"/>
              <a:t>Review: </a:t>
            </a:r>
            <a:r>
              <a:rPr lang="sr-Latn-ME" dirty="0"/>
              <a:t>adjectives to describe character and behaviour</a:t>
            </a:r>
            <a:endParaRPr lang="en-US" b="1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1398342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B674D52-6C8E-4DC9-819A-727311ACD2E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807720"/>
          </a:xfrm>
        </p:spPr>
        <p:txBody>
          <a:bodyPr/>
          <a:lstStyle/>
          <a:p>
            <a:r>
              <a:rPr lang="sr-Latn-ME" dirty="0"/>
              <a:t>5A Moving house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52AC61D-DFEF-471C-BC4C-6C7B1047C9E7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417321"/>
            <a:ext cx="8596668" cy="4624042"/>
          </a:xfrm>
        </p:spPr>
        <p:txBody>
          <a:bodyPr/>
          <a:lstStyle/>
          <a:p>
            <a:r>
              <a:rPr lang="sr-Latn-ME" dirty="0"/>
              <a:t>Please, open your books, p36, and try to do exercise 1 (put the words/phrases into groups 1-3))</a:t>
            </a:r>
          </a:p>
          <a:p>
            <a:r>
              <a:rPr lang="sr-Latn-ME" dirty="0"/>
              <a:t>Check in V5.1, p125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sr-Latn-ME" dirty="0"/>
              <a:t>TYPES OF HOME: a terraced house; a detached house; a semi-detached house; a cottage; a three-storey house/building; aa bungalow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sr-Latn-ME" dirty="0"/>
              <a:t>LOCATION: with a nice view; in the country; in the suburbs; in a good/bad/rough neighbourhood; on the ground/first/top floor; within walknig distance of the shops</a:t>
            </a:r>
          </a:p>
          <a:p>
            <a:pPr>
              <a:buFont typeface="Wingdings" panose="05000000000000000000" pitchFamily="2" charset="2"/>
              <a:buChar char="§"/>
            </a:pPr>
            <a:r>
              <a:rPr lang="sr-Latn-ME" dirty="0"/>
              <a:t>PARTS OF A HOME: a balcony, a loft; a garage; a study</a:t>
            </a:r>
          </a:p>
          <a:p>
            <a:endParaRPr lang="sr-Latn-ME" dirty="0"/>
          </a:p>
          <a:p>
            <a:r>
              <a:rPr lang="sr-Latn-ME" dirty="0"/>
              <a:t>Please try to do exercise 2. </a:t>
            </a:r>
          </a:p>
          <a:p>
            <a:r>
              <a:rPr lang="sr-Latn-ME" dirty="0"/>
              <a:t>After that, do exercise ½, p25, Workbook</a:t>
            </a:r>
          </a:p>
        </p:txBody>
      </p:sp>
    </p:spTree>
    <p:extLst>
      <p:ext uri="{BB962C8B-B14F-4D97-AF65-F5344CB8AC3E}">
        <p14:creationId xmlns:p14="http://schemas.microsoft.com/office/powerpoint/2010/main" val="87544329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B83F97D-1A44-424F-88CE-347E36301C2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670560"/>
          </a:xfrm>
        </p:spPr>
        <p:txBody>
          <a:bodyPr/>
          <a:lstStyle/>
          <a:p>
            <a:r>
              <a:rPr lang="sr-Latn-ME" dirty="0"/>
              <a:t>Reading, Listening and Grammar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7ECB881-9897-4BA6-9D30-076D6647FA4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508761"/>
            <a:ext cx="8596668" cy="4532602"/>
          </a:xfrm>
        </p:spPr>
        <p:txBody>
          <a:bodyPr/>
          <a:lstStyle/>
          <a:p>
            <a:r>
              <a:rPr lang="sr-Latn-ME" dirty="0"/>
              <a:t>Please, read the advertisments to places to live, exercise 2, p.36/37, Student’s book.</a:t>
            </a:r>
          </a:p>
          <a:p>
            <a:r>
              <a:rPr lang="sr-Latn-ME" dirty="0"/>
              <a:t>Ian and Liz are looking for a new place to live. Listen to their conversation. Which place do they both like?</a:t>
            </a:r>
          </a:p>
          <a:p>
            <a:endParaRPr lang="sr-Latn-ME" dirty="0"/>
          </a:p>
          <a:p>
            <a:endParaRPr lang="sr-Latn-ME" dirty="0"/>
          </a:p>
          <a:p>
            <a:endParaRPr lang="sr-Latn-ME" dirty="0"/>
          </a:p>
          <a:p>
            <a:endParaRPr lang="sr-Latn-ME" dirty="0"/>
          </a:p>
          <a:p>
            <a:r>
              <a:rPr lang="sr-Latn-ME" dirty="0"/>
              <a:t>Now, please try to do exercise 4, p36.</a:t>
            </a:r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02 R5.1">
            <a:hlinkClick r:id="" action="ppaction://media"/>
            <a:extLst>
              <a:ext uri="{FF2B5EF4-FFF2-40B4-BE49-F238E27FC236}">
                <a16:creationId xmlns:a16="http://schemas.microsoft.com/office/drawing/2014/main" id="{460D02A6-210F-4FDD-8662-B748D45F3265}"/>
              </a:ext>
            </a:extLst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4366068" y="3124200"/>
            <a:ext cx="609600" cy="609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29836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68762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8F67A61-4FBA-4D5A-84E5-B9CE1F3DE1A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876300"/>
          </a:xfrm>
        </p:spPr>
        <p:txBody>
          <a:bodyPr>
            <a:normAutofit/>
          </a:bodyPr>
          <a:lstStyle/>
          <a:p>
            <a:r>
              <a:rPr lang="sr-Latn-ME" sz="2400" b="1" dirty="0"/>
              <a:t>Grammar: </a:t>
            </a:r>
            <a:r>
              <a:rPr lang="sr-Latn-ME" sz="2400" dirty="0"/>
              <a:t>making comparisons: comparatives, superlatives</a:t>
            </a:r>
            <a:r>
              <a:rPr lang="sr-Latn-ME" sz="2400" i="1" dirty="0"/>
              <a:t>, much, a bit, (not) as ... As, different from, etc</a:t>
            </a:r>
            <a:endParaRPr lang="en-US" sz="24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88D5AB4-57A4-4339-912B-A4FB7F755F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485901"/>
            <a:ext cx="8596668" cy="4555462"/>
          </a:xfrm>
        </p:spPr>
        <p:txBody>
          <a:bodyPr>
            <a:normAutofit/>
          </a:bodyPr>
          <a:lstStyle/>
          <a:p>
            <a:pPr fontAlgn="base"/>
            <a:r>
              <a:rPr lang="en-US" dirty="0"/>
              <a:t>There are some rules to help you make comparisons in English.</a:t>
            </a:r>
            <a:br>
              <a:rPr lang="en-US" dirty="0"/>
            </a:br>
            <a:br>
              <a:rPr lang="en-US" dirty="0"/>
            </a:br>
            <a:r>
              <a:rPr lang="en-US" b="1" dirty="0"/>
              <a:t>1</a:t>
            </a:r>
            <a:r>
              <a:rPr lang="en-US" dirty="0"/>
              <a:t> If the adjective (describing word) is one syllable</a:t>
            </a:r>
            <a:endParaRPr lang="sr-Latn-ME" dirty="0"/>
          </a:p>
          <a:p>
            <a:r>
              <a:rPr lang="en-US" dirty="0"/>
              <a:t>To form the comparative, we add </a:t>
            </a:r>
            <a:r>
              <a:rPr lang="en-US" b="1" dirty="0"/>
              <a:t>-</a:t>
            </a:r>
            <a:r>
              <a:rPr lang="en-US" b="1" dirty="0" err="1"/>
              <a:t>er</a:t>
            </a:r>
            <a:r>
              <a:rPr lang="en-US" dirty="0"/>
              <a:t> to the end of the adjective.</a:t>
            </a:r>
          </a:p>
          <a:p>
            <a:r>
              <a:rPr lang="en-US" dirty="0"/>
              <a:t>To form the superlative, we add </a:t>
            </a:r>
            <a:r>
              <a:rPr lang="en-US" b="1" dirty="0"/>
              <a:t>-</a:t>
            </a:r>
            <a:r>
              <a:rPr lang="en-US" b="1" dirty="0" err="1"/>
              <a:t>est</a:t>
            </a:r>
            <a:r>
              <a:rPr lang="en-US" dirty="0"/>
              <a:t> to the end of the adjective.</a:t>
            </a:r>
          </a:p>
          <a:p>
            <a:endParaRPr lang="en-US" dirty="0"/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486B67E3-921E-4FA1-ACE4-B50E978A8AFC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127873224"/>
              </p:ext>
            </p:extLst>
          </p:nvPr>
        </p:nvGraphicFramePr>
        <p:xfrm>
          <a:off x="677863" y="3440411"/>
          <a:ext cx="8596311" cy="1931670"/>
        </p:xfrm>
        <a:graphic>
          <a:graphicData uri="http://schemas.openxmlformats.org/drawingml/2006/table">
            <a:tbl>
              <a:tblPr/>
              <a:tblGrid>
                <a:gridCol w="2865437">
                  <a:extLst>
                    <a:ext uri="{9D8B030D-6E8A-4147-A177-3AD203B41FA5}">
                      <a16:colId xmlns:a16="http://schemas.microsoft.com/office/drawing/2014/main" val="1920669241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3983229761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2665638530"/>
                    </a:ext>
                  </a:extLst>
                </a:gridCol>
              </a:tblGrid>
              <a:tr h="315565"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Adjective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 dirty="0">
                          <a:effectLst/>
                        </a:rPr>
                        <a:t>Comparative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Superlative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777237790"/>
                  </a:ext>
                </a:extLst>
              </a:tr>
              <a:tr h="2667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small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smaller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smallest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796386535"/>
                  </a:ext>
                </a:extLst>
              </a:tr>
              <a:tr h="2667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cold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colder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coldest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75813353"/>
                  </a:ext>
                </a:extLst>
              </a:tr>
              <a:tr h="2667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light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lighter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lightest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436043126"/>
                  </a:ext>
                </a:extLst>
              </a:tr>
              <a:tr h="2667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wide *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wider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widest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11212458"/>
                  </a:ext>
                </a:extLst>
              </a:tr>
              <a:tr h="2667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hot **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hotter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the hottest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90554580"/>
                  </a:ext>
                </a:extLst>
              </a:tr>
            </a:tbl>
          </a:graphicData>
        </a:graphic>
      </p:graphicFrame>
      <p:sp>
        <p:nvSpPr>
          <p:cNvPr id="5" name="Rectangle 1">
            <a:extLst>
              <a:ext uri="{FF2B5EF4-FFF2-40B4-BE49-F238E27FC236}">
                <a16:creationId xmlns:a16="http://schemas.microsoft.com/office/drawing/2014/main" id="{823FCD7D-5387-4248-94E6-1B52F2C125B1}"/>
              </a:ext>
            </a:extLst>
          </p:cNvPr>
          <p:cNvSpPr>
            <a:spLocks noChangeArrowheads="1"/>
          </p:cNvSpPr>
          <p:nvPr/>
        </p:nvSpPr>
        <p:spPr bwMode="auto">
          <a:xfrm>
            <a:off x="677863" y="3135313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br>
              <a:rPr kumimoji="0" lang="en-US" altLang="en-US" sz="1800" b="0" i="0" u="none" strike="noStrike" cap="none" normalizeH="0" baseline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</a:br>
            <a:br>
              <a:rPr kumimoji="0" lang="en-US" altLang="en-US" sz="1800" b="0" i="0" u="none" strike="noStrike" cap="none" normalizeH="0" baseline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</a:b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3824004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7FED96-8B4D-413E-9CC5-78F4079639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8989C3F-958E-44CE-BC8D-F62E39F4D9C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* When an adjective ends in the letter E, we just add the -R (for comparatives) or -ST (for superlatives). We do not write two Es together. </a:t>
            </a:r>
            <a:r>
              <a:rPr lang="en-US" b="1" dirty="0"/>
              <a:t>Wider</a:t>
            </a:r>
            <a:r>
              <a:rPr lang="en-US" dirty="0"/>
              <a:t> (correct) not </a:t>
            </a:r>
            <a:r>
              <a:rPr lang="en-US" i="1" dirty="0" err="1"/>
              <a:t>wideer</a:t>
            </a:r>
            <a:r>
              <a:rPr lang="en-US" dirty="0"/>
              <a:t> (incorrect).</a:t>
            </a:r>
          </a:p>
          <a:p>
            <a:r>
              <a:rPr lang="en-US" dirty="0"/>
              <a:t>** When an adjective ends in a consonant + short vowel + consonant (C + V + C), we normally double the last letter. big - bi</a:t>
            </a:r>
            <a:r>
              <a:rPr lang="en-US" b="1" dirty="0"/>
              <a:t>gg</a:t>
            </a:r>
            <a:r>
              <a:rPr lang="en-US" dirty="0"/>
              <a:t>er - bi</a:t>
            </a:r>
            <a:r>
              <a:rPr lang="en-US" b="1" dirty="0"/>
              <a:t>gg</a:t>
            </a:r>
            <a:r>
              <a:rPr lang="en-US" dirty="0"/>
              <a:t>est, wet - we</a:t>
            </a:r>
            <a:r>
              <a:rPr lang="en-US" b="1" dirty="0"/>
              <a:t>tt</a:t>
            </a:r>
            <a:r>
              <a:rPr lang="en-US" dirty="0"/>
              <a:t>er - we</a:t>
            </a:r>
            <a:r>
              <a:rPr lang="en-US" b="1" dirty="0"/>
              <a:t>tt</a:t>
            </a:r>
            <a:r>
              <a:rPr lang="en-US" dirty="0"/>
              <a:t>est</a:t>
            </a:r>
          </a:p>
          <a:p>
            <a:r>
              <a:rPr lang="en-US" dirty="0"/>
              <a:t>London is </a:t>
            </a:r>
            <a:r>
              <a:rPr lang="en-US" b="1" dirty="0"/>
              <a:t>bigger than</a:t>
            </a:r>
            <a:r>
              <a:rPr lang="en-US" dirty="0"/>
              <a:t> Santiago.</a:t>
            </a:r>
          </a:p>
          <a:p>
            <a:r>
              <a:rPr lang="en-US" dirty="0"/>
              <a:t>Mike is </a:t>
            </a:r>
            <a:r>
              <a:rPr lang="en-US" b="1" dirty="0"/>
              <a:t>taller than</a:t>
            </a:r>
            <a:r>
              <a:rPr lang="en-US" dirty="0"/>
              <a:t> John but James is </a:t>
            </a:r>
            <a:r>
              <a:rPr lang="en-US" b="1" dirty="0"/>
              <a:t>the tallest</a:t>
            </a:r>
            <a:r>
              <a:rPr lang="en-US" dirty="0"/>
              <a:t>.</a:t>
            </a:r>
          </a:p>
          <a:p>
            <a:r>
              <a:rPr lang="en-US" dirty="0"/>
              <a:t>Yesterday was </a:t>
            </a:r>
            <a:r>
              <a:rPr lang="en-US" b="1" dirty="0"/>
              <a:t>the hottest</a:t>
            </a:r>
            <a:r>
              <a:rPr lang="en-US" dirty="0"/>
              <a:t> day of the year.</a:t>
            </a:r>
          </a:p>
          <a:p>
            <a:r>
              <a:rPr lang="en-US" dirty="0"/>
              <a:t>It is </a:t>
            </a:r>
            <a:r>
              <a:rPr lang="en-US" b="1" dirty="0"/>
              <a:t>the oldest</a:t>
            </a:r>
            <a:r>
              <a:rPr lang="en-US" dirty="0"/>
              <a:t> building in the village.</a:t>
            </a:r>
          </a:p>
          <a:p>
            <a:r>
              <a:rPr lang="en-US" dirty="0"/>
              <a:t>I want a </a:t>
            </a:r>
            <a:r>
              <a:rPr lang="en-US" b="1" dirty="0"/>
              <a:t>faster</a:t>
            </a:r>
            <a:r>
              <a:rPr lang="en-US" dirty="0"/>
              <a:t> car.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1650169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BB02F6D-D52D-4111-ACD9-BE55C4A3DE3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396240"/>
          </a:xfrm>
        </p:spPr>
        <p:txBody>
          <a:bodyPr>
            <a:normAutofit fontScale="90000"/>
          </a:bodyPr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B53ADC-59E4-4F40-9907-BD7FBF494F6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165861"/>
            <a:ext cx="8596668" cy="4875502"/>
          </a:xfrm>
        </p:spPr>
        <p:txBody>
          <a:bodyPr/>
          <a:lstStyle/>
          <a:p>
            <a:r>
              <a:rPr lang="en-US" b="1" dirty="0"/>
              <a:t>Two-syllable Adjectives ending in -Y</a:t>
            </a:r>
          </a:p>
          <a:p>
            <a:r>
              <a:rPr lang="en-US" dirty="0"/>
              <a:t>To form the comparative, we remove the -y and add -</a:t>
            </a:r>
            <a:r>
              <a:rPr lang="en-US" b="1" dirty="0" err="1"/>
              <a:t>ier</a:t>
            </a:r>
            <a:r>
              <a:rPr lang="en-US" dirty="0"/>
              <a:t> to the end of the adjective.</a:t>
            </a:r>
          </a:p>
          <a:p>
            <a:r>
              <a:rPr lang="en-US" dirty="0"/>
              <a:t>To form the superlative, we remove the -y and add -</a:t>
            </a:r>
            <a:r>
              <a:rPr lang="en-US" b="1" dirty="0" err="1"/>
              <a:t>iest</a:t>
            </a:r>
            <a:r>
              <a:rPr lang="en-US" dirty="0"/>
              <a:t> to the end of the adjective.</a:t>
            </a:r>
            <a:endParaRPr lang="sr-Latn-ME" dirty="0"/>
          </a:p>
          <a:p>
            <a:r>
              <a:rPr lang="en-US" dirty="0"/>
              <a:t>It was </a:t>
            </a:r>
            <a:r>
              <a:rPr lang="en-US" b="1" dirty="0"/>
              <a:t>the happiest</a:t>
            </a:r>
            <a:r>
              <a:rPr lang="en-US" dirty="0"/>
              <a:t> day of my life.</a:t>
            </a:r>
          </a:p>
          <a:p>
            <a:r>
              <a:rPr lang="en-US" dirty="0"/>
              <a:t>My joke was </a:t>
            </a:r>
            <a:r>
              <a:rPr lang="en-US" b="1" dirty="0"/>
              <a:t>funnier</a:t>
            </a:r>
            <a:r>
              <a:rPr lang="en-US" dirty="0"/>
              <a:t> than your one.</a:t>
            </a:r>
          </a:p>
          <a:p>
            <a:r>
              <a:rPr lang="en-US" dirty="0"/>
              <a:t>This section is </a:t>
            </a:r>
            <a:r>
              <a:rPr lang="en-US" b="1" dirty="0"/>
              <a:t>easier</a:t>
            </a:r>
            <a:r>
              <a:rPr lang="en-US" dirty="0"/>
              <a:t> than the rest</a:t>
            </a:r>
          </a:p>
          <a:p>
            <a:endParaRPr lang="sr-Latn-ME" dirty="0"/>
          </a:p>
          <a:p>
            <a:endParaRPr lang="en-US" dirty="0"/>
          </a:p>
          <a:p>
            <a:endParaRPr lang="en-US" dirty="0"/>
          </a:p>
        </p:txBody>
      </p:sp>
      <p:graphicFrame>
        <p:nvGraphicFramePr>
          <p:cNvPr id="6" name="Table 5">
            <a:extLst>
              <a:ext uri="{FF2B5EF4-FFF2-40B4-BE49-F238E27FC236}">
                <a16:creationId xmlns:a16="http://schemas.microsoft.com/office/drawing/2014/main" id="{CB498C14-8587-46F8-A206-D8E72840AAFE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00384159"/>
              </p:ext>
            </p:extLst>
          </p:nvPr>
        </p:nvGraphicFramePr>
        <p:xfrm>
          <a:off x="677863" y="4617720"/>
          <a:ext cx="8596311" cy="1583661"/>
        </p:xfrm>
        <a:graphic>
          <a:graphicData uri="http://schemas.openxmlformats.org/drawingml/2006/table">
            <a:tbl>
              <a:tblPr/>
              <a:tblGrid>
                <a:gridCol w="2865437">
                  <a:extLst>
                    <a:ext uri="{9D8B030D-6E8A-4147-A177-3AD203B41FA5}">
                      <a16:colId xmlns:a16="http://schemas.microsoft.com/office/drawing/2014/main" val="1945235633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3617194247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1993153738"/>
                    </a:ext>
                  </a:extLst>
                </a:gridCol>
              </a:tblGrid>
              <a:tr h="447858">
                <a:tc>
                  <a:txBody>
                    <a:bodyPr/>
                    <a:lstStyle/>
                    <a:p>
                      <a:pPr algn="l"/>
                      <a:r>
                        <a:rPr lang="en-US" b="1" dirty="0">
                          <a:effectLst/>
                        </a:rPr>
                        <a:t>Adjective</a:t>
                      </a:r>
                    </a:p>
                  </a:txBody>
                  <a:tcPr marL="47625" marR="95250" marT="47625" marB="47625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Comparative</a:t>
                      </a:r>
                    </a:p>
                  </a:txBody>
                  <a:tcPr marL="47625" marR="95250" marT="47625" marB="47625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Superlative</a:t>
                      </a:r>
                    </a:p>
                  </a:txBody>
                  <a:tcPr marL="47625" marR="95250" marT="47625" marB="47625" anchor="ctr">
                    <a:lnL>
                      <a:noFill/>
                    </a:lnL>
                    <a:lnR>
                      <a:noFill/>
                    </a:lnR>
                    <a:lnT>
                      <a:noFill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92271781"/>
                  </a:ext>
                </a:extLst>
              </a:tr>
              <a:tr h="378601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crazy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crazier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craziest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954147125"/>
                  </a:ext>
                </a:extLst>
              </a:tr>
              <a:tr h="378601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happy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happier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happiest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662085995"/>
                  </a:ext>
                </a:extLst>
              </a:tr>
              <a:tr h="378601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early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earlier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the earliest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611109020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41894521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5499D20-B46E-442C-83AE-2194D7A8027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556260"/>
          </a:xfrm>
        </p:spPr>
        <p:txBody>
          <a:bodyPr>
            <a:normAutofit fontScale="90000"/>
          </a:bodyPr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4FC90F7-478F-4DE2-B795-E451AB6459C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348741"/>
            <a:ext cx="8596668" cy="4692622"/>
          </a:xfrm>
        </p:spPr>
        <p:txBody>
          <a:bodyPr/>
          <a:lstStyle/>
          <a:p>
            <a:r>
              <a:rPr lang="en-US" b="1" dirty="0"/>
              <a:t>Adjectives with Two or more Syllables</a:t>
            </a:r>
          </a:p>
          <a:p>
            <a:r>
              <a:rPr lang="en-US" dirty="0"/>
              <a:t>For Adjectives with 2 syllables (that don't end in -y) and higher (3, 4 syllables </a:t>
            </a:r>
            <a:r>
              <a:rPr lang="en-US" dirty="0" err="1"/>
              <a:t>etc</a:t>
            </a:r>
            <a:r>
              <a:rPr lang="en-US" dirty="0"/>
              <a:t>), we use </a:t>
            </a:r>
            <a:r>
              <a:rPr lang="en-US" b="1" dirty="0"/>
              <a:t>more</a:t>
            </a:r>
            <a:r>
              <a:rPr lang="en-US" dirty="0"/>
              <a:t> for comparatives and </a:t>
            </a:r>
            <a:r>
              <a:rPr lang="en-US" b="1" dirty="0"/>
              <a:t>the most </a:t>
            </a:r>
            <a:r>
              <a:rPr lang="en-US" dirty="0"/>
              <a:t>for superlatives.</a:t>
            </a:r>
          </a:p>
          <a:p>
            <a:r>
              <a:rPr lang="en-US" dirty="0"/>
              <a:t>My girlfriend is </a:t>
            </a:r>
            <a:r>
              <a:rPr lang="en-US" b="1" dirty="0"/>
              <a:t>more beautiful</a:t>
            </a:r>
            <a:r>
              <a:rPr lang="en-US" dirty="0"/>
              <a:t> than yours.</a:t>
            </a:r>
          </a:p>
          <a:p>
            <a:r>
              <a:rPr lang="en-US" dirty="0"/>
              <a:t>Alex is </a:t>
            </a:r>
            <a:r>
              <a:rPr lang="en-US" b="1" dirty="0"/>
              <a:t>more intelligent</a:t>
            </a:r>
            <a:r>
              <a:rPr lang="en-US" dirty="0"/>
              <a:t> than you but I am </a:t>
            </a:r>
            <a:r>
              <a:rPr lang="en-US" b="1" dirty="0"/>
              <a:t>the</a:t>
            </a:r>
            <a:r>
              <a:rPr lang="en-US" dirty="0"/>
              <a:t> </a:t>
            </a:r>
            <a:r>
              <a:rPr lang="en-US" b="1" dirty="0"/>
              <a:t>most intelligent</a:t>
            </a:r>
            <a:r>
              <a:rPr lang="en-US" dirty="0"/>
              <a:t>.</a:t>
            </a:r>
          </a:p>
          <a:p>
            <a:r>
              <a:rPr lang="en-US" dirty="0"/>
              <a:t>It was </a:t>
            </a:r>
            <a:r>
              <a:rPr lang="en-US" b="1" dirty="0"/>
              <a:t>the most wonderful</a:t>
            </a:r>
            <a:r>
              <a:rPr lang="en-US" dirty="0"/>
              <a:t> day I have ever had.</a:t>
            </a:r>
          </a:p>
          <a:p>
            <a:r>
              <a:rPr lang="en-US" dirty="0"/>
              <a:t>Some exceptions with two-syllable adjectives ending in </a:t>
            </a:r>
            <a:r>
              <a:rPr lang="en-US" i="1" dirty="0"/>
              <a:t>-</a:t>
            </a:r>
            <a:r>
              <a:rPr lang="en-US" i="1" dirty="0" err="1"/>
              <a:t>er</a:t>
            </a:r>
            <a:r>
              <a:rPr lang="en-US" dirty="0"/>
              <a:t> and </a:t>
            </a:r>
            <a:r>
              <a:rPr lang="en-US" i="1" dirty="0"/>
              <a:t>-</a:t>
            </a:r>
            <a:r>
              <a:rPr lang="en-US" i="1" dirty="0" err="1"/>
              <a:t>est</a:t>
            </a:r>
            <a:r>
              <a:rPr lang="en-US" dirty="0"/>
              <a:t>:</a:t>
            </a:r>
          </a:p>
          <a:p>
            <a:r>
              <a:rPr lang="en-US" dirty="0"/>
              <a:t>narrow - narrower, simple - simpler, quiet - quieter</a:t>
            </a:r>
          </a:p>
          <a:p>
            <a:endParaRPr lang="en-US" dirty="0"/>
          </a:p>
        </p:txBody>
      </p:sp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4EC50578-8D86-4577-821F-3FDCD8A7D401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2623460904"/>
              </p:ext>
            </p:extLst>
          </p:nvPr>
        </p:nvGraphicFramePr>
        <p:xfrm>
          <a:off x="677863" y="4572001"/>
          <a:ext cx="8596311" cy="1920239"/>
        </p:xfrm>
        <a:graphic>
          <a:graphicData uri="http://schemas.openxmlformats.org/drawingml/2006/table">
            <a:tbl>
              <a:tblPr/>
              <a:tblGrid>
                <a:gridCol w="2865437">
                  <a:extLst>
                    <a:ext uri="{9D8B030D-6E8A-4147-A177-3AD203B41FA5}">
                      <a16:colId xmlns:a16="http://schemas.microsoft.com/office/drawing/2014/main" val="1618779612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1162573702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835965642"/>
                    </a:ext>
                  </a:extLst>
                </a:gridCol>
              </a:tblGrid>
              <a:tr h="543041"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Adjective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Comparative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Superlative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584032124"/>
                  </a:ext>
                </a:extLst>
              </a:tr>
              <a:tr h="4590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handsome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more handsome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most handsome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986678826"/>
                  </a:ext>
                </a:extLst>
              </a:tr>
              <a:tr h="4590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nervous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more nervous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most nervous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745071059"/>
                  </a:ext>
                </a:extLst>
              </a:tr>
              <a:tr h="459066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enthusiastic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more enthusiastic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the most enthusiastic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254065065"/>
                  </a:ext>
                </a:extLst>
              </a:tr>
            </a:tbl>
          </a:graphicData>
        </a:graphic>
      </p:graphicFrame>
      <p:sp>
        <p:nvSpPr>
          <p:cNvPr id="5" name="Rectangle 1">
            <a:extLst>
              <a:ext uri="{FF2B5EF4-FFF2-40B4-BE49-F238E27FC236}">
                <a16:creationId xmlns:a16="http://schemas.microsoft.com/office/drawing/2014/main" id="{0BDD43BF-89CA-42FF-AEF5-E15261CEA8E7}"/>
              </a:ext>
            </a:extLst>
          </p:cNvPr>
          <p:cNvSpPr>
            <a:spLocks noChangeArrowheads="1"/>
          </p:cNvSpPr>
          <p:nvPr/>
        </p:nvSpPr>
        <p:spPr bwMode="auto">
          <a:xfrm>
            <a:off x="677863" y="344805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br>
              <a:rPr kumimoji="0" lang="en-US" altLang="en-US" sz="1800" b="0" i="0" u="none" strike="noStrike" cap="none" normalizeH="0" baseline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</a:b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46518990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CB4AD57-13CC-4BEF-8EB9-624006FE80D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739140"/>
          </a:xfrm>
        </p:spPr>
        <p:txBody>
          <a:bodyPr>
            <a:normAutofit fontScale="90000"/>
          </a:bodyPr>
          <a:lstStyle/>
          <a:p>
            <a:r>
              <a:rPr lang="en-US" b="1" dirty="0"/>
              <a:t>Irregular Forms</a:t>
            </a:r>
            <a:br>
              <a:rPr lang="en-US" b="1" dirty="0"/>
            </a:br>
            <a:endParaRPr lang="en-US" dirty="0"/>
          </a:p>
        </p:txBody>
      </p:sp>
      <p:graphicFrame>
        <p:nvGraphicFramePr>
          <p:cNvPr id="7" name="Content Placeholder 6">
            <a:extLst>
              <a:ext uri="{FF2B5EF4-FFF2-40B4-BE49-F238E27FC236}">
                <a16:creationId xmlns:a16="http://schemas.microsoft.com/office/drawing/2014/main" id="{C58C0AC0-B5AF-44D3-90A1-B44807A15019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102513152"/>
              </p:ext>
            </p:extLst>
          </p:nvPr>
        </p:nvGraphicFramePr>
        <p:xfrm>
          <a:off x="677863" y="1760218"/>
          <a:ext cx="8596311" cy="3886200"/>
        </p:xfrm>
        <a:graphic>
          <a:graphicData uri="http://schemas.openxmlformats.org/drawingml/2006/table">
            <a:tbl>
              <a:tblPr/>
              <a:tblGrid>
                <a:gridCol w="2865437">
                  <a:extLst>
                    <a:ext uri="{9D8B030D-6E8A-4147-A177-3AD203B41FA5}">
                      <a16:colId xmlns:a16="http://schemas.microsoft.com/office/drawing/2014/main" val="3055054931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3607842633"/>
                    </a:ext>
                  </a:extLst>
                </a:gridCol>
                <a:gridCol w="2865437">
                  <a:extLst>
                    <a:ext uri="{9D8B030D-6E8A-4147-A177-3AD203B41FA5}">
                      <a16:colId xmlns:a16="http://schemas.microsoft.com/office/drawing/2014/main" val="834661759"/>
                    </a:ext>
                  </a:extLst>
                </a:gridCol>
              </a:tblGrid>
              <a:tr h="640002"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Adjective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Comparative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b="1">
                          <a:effectLst/>
                        </a:rPr>
                        <a:t>Superlative</a:t>
                      </a:r>
                    </a:p>
                  </a:txBody>
                  <a:tcPr marL="47625" marR="95250" marT="47625" marB="47625" anchor="ctr">
                    <a:lnL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FFFFF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951879539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good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better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best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3808839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bad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worse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worst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3736569159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far ***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further / farther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furthest / farthest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17590276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little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less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least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405884325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many/much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more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the most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F0F0F0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339627139"/>
                  </a:ext>
                </a:extLst>
              </a:tr>
              <a:tr h="541033"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old ****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>
                          <a:effectLst/>
                        </a:rPr>
                        <a:t>older/elder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tc>
                  <a:txBody>
                    <a:bodyPr/>
                    <a:lstStyle/>
                    <a:p>
                      <a:r>
                        <a:rPr lang="en-US" dirty="0">
                          <a:effectLst/>
                        </a:rPr>
                        <a:t>the oldest / eldest</a:t>
                      </a:r>
                    </a:p>
                  </a:txBody>
                  <a:tcPr marL="47625" marR="47625" marT="19050" marB="19050" anchor="ctr">
                    <a:lnL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9050" cap="flat" cmpd="sng" algn="ctr">
                      <a:solidFill>
                        <a:srgbClr val="CCCCCC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solidFill>
                      <a:srgbClr val="E8E8E8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2030338031"/>
                  </a:ext>
                </a:extLst>
              </a:tr>
            </a:tbl>
          </a:graphicData>
        </a:graphic>
      </p:graphicFrame>
      <p:sp>
        <p:nvSpPr>
          <p:cNvPr id="8" name="Rectangle 2">
            <a:extLst>
              <a:ext uri="{FF2B5EF4-FFF2-40B4-BE49-F238E27FC236}">
                <a16:creationId xmlns:a16="http://schemas.microsoft.com/office/drawing/2014/main" id="{CC954E58-D84A-45ED-91B9-8982F0DEC3C9}"/>
              </a:ext>
            </a:extLst>
          </p:cNvPr>
          <p:cNvSpPr>
            <a:spLocks noChangeArrowheads="1"/>
          </p:cNvSpPr>
          <p:nvPr/>
        </p:nvSpPr>
        <p:spPr bwMode="auto">
          <a:xfrm>
            <a:off x="0" y="0"/>
            <a:ext cx="12192000" cy="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non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br>
              <a:rPr kumimoji="0" lang="en-US" altLang="en-US" sz="1800" b="0" i="0" u="none" strike="noStrike" cap="none" normalizeH="0" baseline="0">
                <a:ln>
                  <a:noFill/>
                </a:ln>
                <a:solidFill>
                  <a:schemeClr val="tx1"/>
                </a:solidFill>
                <a:effectLst/>
                <a:latin typeface="Arial" panose="020B0604020202020204" pitchFamily="34" charset="0"/>
              </a:rPr>
            </a:br>
            <a:endParaRPr kumimoji="0" lang="en-US" altLang="en-US" sz="1800" b="0" i="0" u="none" strike="noStrike" cap="none" normalizeH="0" baseline="0">
              <a:ln>
                <a:noFill/>
              </a:ln>
              <a:solidFill>
                <a:schemeClr val="tx1"/>
              </a:solidFill>
              <a:effectLst/>
              <a:latin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43298573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D1BAF9-4B12-4F0B-9276-5CEF49EDD79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8936CF2-D93A-46F9-9FCB-8CA1388AA18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fontAlgn="base"/>
            <a:r>
              <a:rPr lang="en-US" dirty="0"/>
              <a:t>When you want to say something is similar, use ‘as – as’.</a:t>
            </a:r>
          </a:p>
          <a:p>
            <a:pPr fontAlgn="base"/>
            <a:r>
              <a:rPr lang="en-US" dirty="0"/>
              <a:t>For example, “She’s </a:t>
            </a:r>
            <a:r>
              <a:rPr lang="en-US" b="1" dirty="0"/>
              <a:t>as</a:t>
            </a:r>
            <a:r>
              <a:rPr lang="en-US" dirty="0"/>
              <a:t> tall </a:t>
            </a:r>
            <a:r>
              <a:rPr lang="en-US" b="1" dirty="0"/>
              <a:t>as</a:t>
            </a:r>
            <a:r>
              <a:rPr lang="en-US" dirty="0"/>
              <a:t> her brother” or “It’s </a:t>
            </a:r>
            <a:r>
              <a:rPr lang="en-US" b="1" dirty="0"/>
              <a:t>as</a:t>
            </a:r>
            <a:r>
              <a:rPr lang="en-US" dirty="0"/>
              <a:t> nice today </a:t>
            </a:r>
            <a:r>
              <a:rPr lang="en-US" b="1" dirty="0"/>
              <a:t>as</a:t>
            </a:r>
            <a:r>
              <a:rPr lang="en-US" dirty="0"/>
              <a:t> it was yesterday.”</a:t>
            </a:r>
          </a:p>
          <a:p>
            <a:pPr fontAlgn="base"/>
            <a:r>
              <a:rPr lang="en-US" dirty="0"/>
              <a:t>When you want to say one thing is less than another, you can either use ‘less than’ or ‘not as – as’.</a:t>
            </a:r>
          </a:p>
          <a:p>
            <a:pPr fontAlgn="base"/>
            <a:r>
              <a:rPr lang="en-US" dirty="0"/>
              <a:t>For example, “This </a:t>
            </a:r>
            <a:r>
              <a:rPr lang="en-US" dirty="0" err="1"/>
              <a:t>programme</a:t>
            </a:r>
            <a:r>
              <a:rPr lang="en-US" dirty="0"/>
              <a:t> is </a:t>
            </a:r>
            <a:r>
              <a:rPr lang="en-US" b="1" dirty="0"/>
              <a:t>less</a:t>
            </a:r>
            <a:r>
              <a:rPr lang="en-US" dirty="0"/>
              <a:t> interesting </a:t>
            </a:r>
            <a:r>
              <a:rPr lang="en-US" b="1" dirty="0"/>
              <a:t>than</a:t>
            </a:r>
            <a:r>
              <a:rPr lang="en-US" dirty="0"/>
              <a:t> I thought” or “This </a:t>
            </a:r>
            <a:r>
              <a:rPr lang="en-US" dirty="0" err="1"/>
              <a:t>programme</a:t>
            </a:r>
            <a:r>
              <a:rPr lang="en-US" dirty="0"/>
              <a:t> is not </a:t>
            </a:r>
            <a:r>
              <a:rPr lang="en-US" b="1" dirty="0"/>
              <a:t>as</a:t>
            </a:r>
            <a:r>
              <a:rPr lang="en-US" dirty="0"/>
              <a:t> interesting </a:t>
            </a:r>
            <a:r>
              <a:rPr lang="en-US" b="1" dirty="0"/>
              <a:t>as</a:t>
            </a:r>
            <a:r>
              <a:rPr lang="en-US" dirty="0"/>
              <a:t> I thought.”</a:t>
            </a:r>
            <a:endParaRPr lang="sr-Latn-ME" dirty="0"/>
          </a:p>
          <a:p>
            <a:pPr fontAlgn="base"/>
            <a:endParaRPr lang="sr-Latn-ME" dirty="0"/>
          </a:p>
          <a:p>
            <a:pPr fontAlgn="base"/>
            <a:r>
              <a:rPr lang="sr-Latn-ME" dirty="0"/>
              <a:t>Please, try to do exercise 5, p37.</a:t>
            </a:r>
          </a:p>
          <a:p>
            <a:pPr fontAlgn="base"/>
            <a:r>
              <a:rPr lang="sr-Latn-ME" dirty="0"/>
              <a:t>Check in G5.1, p126.</a:t>
            </a:r>
          </a:p>
          <a:p>
            <a:pPr fontAlgn="base"/>
            <a:r>
              <a:rPr lang="sr-Latn-ME" dirty="0"/>
              <a:t>To revise, please do exercise 7/8, p37, Student’s book, and exercise 4/5, p25/26,Workbook.</a:t>
            </a:r>
          </a:p>
          <a:p>
            <a:pPr fontAlgn="base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4351825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44B09B1-1341-4D56-AAE0-145A2448C24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487680"/>
          </a:xfrm>
        </p:spPr>
        <p:txBody>
          <a:bodyPr>
            <a:normAutofit fontScale="90000"/>
          </a:bodyPr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7D8A920-7A74-4872-B095-0A8436F18B4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77334" y="1280160"/>
            <a:ext cx="8596668" cy="5577840"/>
          </a:xfrm>
        </p:spPr>
        <p:txBody>
          <a:bodyPr>
            <a:normAutofit/>
          </a:bodyPr>
          <a:lstStyle/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r>
              <a:rPr lang="sr-Latn-ME" dirty="0"/>
              <a:t>#Stay positive</a:t>
            </a:r>
          </a:p>
          <a:p>
            <a:pPr marL="0" indent="0" algn="r">
              <a:buNone/>
            </a:pPr>
            <a:r>
              <a:rPr lang="sr-Latn-ME" dirty="0"/>
              <a:t>#Stay safe</a:t>
            </a:r>
          </a:p>
          <a:p>
            <a:pPr marL="0" indent="0" algn="r">
              <a:buNone/>
            </a:pPr>
            <a:r>
              <a:rPr lang="sr-Latn-ME" dirty="0"/>
              <a:t>#Stay home </a:t>
            </a:r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475298837"/>
      </p:ext>
    </p:extLst>
  </p:cSld>
  <p:clrMapOvr>
    <a:masterClrMapping/>
  </p:clrMapOvr>
</p:sld>
</file>

<file path=ppt/theme/theme1.xml><?xml version="1.0" encoding="utf-8"?>
<a:theme xmlns:a="http://schemas.openxmlformats.org/drawingml/2006/main" name="Facet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5FCBEF"/>
      </a:accent1>
      <a:accent2>
        <a:srgbClr val="2E83C3"/>
      </a:accent2>
      <a:accent3>
        <a:srgbClr val="42D0A2"/>
      </a:accent3>
      <a:accent4>
        <a:srgbClr val="2E946B"/>
      </a:accent4>
      <a:accent5>
        <a:srgbClr val="42B051"/>
      </a:accent5>
      <a:accent6>
        <a:srgbClr val="96D141"/>
      </a:accent6>
      <a:hlink>
        <a:srgbClr val="3FCDE7"/>
      </a:hlink>
      <a:folHlink>
        <a:srgbClr val="A9D3E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0B5AB586-D108-4FC1-8368-649FE654B894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Facet</Template>
  <TotalTime>44</TotalTime>
  <Words>866</Words>
  <Application>Microsoft Office PowerPoint</Application>
  <PresentationFormat>Widescreen</PresentationFormat>
  <Paragraphs>129</Paragraphs>
  <Slides>10</Slides>
  <Notes>0</Notes>
  <HiddenSlides>0</HiddenSlides>
  <MMClips>1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5" baseType="lpstr">
      <vt:lpstr>Arial</vt:lpstr>
      <vt:lpstr>Trebuchet MS</vt:lpstr>
      <vt:lpstr>Wingdings</vt:lpstr>
      <vt:lpstr>Wingdings 3</vt:lpstr>
      <vt:lpstr>Facet</vt:lpstr>
      <vt:lpstr>5 HOME TRUTHS 5A Moving house</vt:lpstr>
      <vt:lpstr>5A Moving house</vt:lpstr>
      <vt:lpstr>Reading, Listening and Grammar</vt:lpstr>
      <vt:lpstr>Grammar: making comparisons: comparatives, superlatives, much, a bit, (not) as ... As, different from, etc</vt:lpstr>
      <vt:lpstr>PowerPoint Presentation</vt:lpstr>
      <vt:lpstr>PowerPoint Presentation</vt:lpstr>
      <vt:lpstr>PowerPoint Presentation</vt:lpstr>
      <vt:lpstr>Irregular Forms 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5 HOME TRUTHS 5A Moving house</dc:title>
  <dc:creator>Administrator</dc:creator>
  <cp:lastModifiedBy>Administrator</cp:lastModifiedBy>
  <cp:revision>15</cp:revision>
  <dcterms:created xsi:type="dcterms:W3CDTF">2020-04-13T22:31:34Z</dcterms:created>
  <dcterms:modified xsi:type="dcterms:W3CDTF">2020-04-13T23:16:10Z</dcterms:modified>
</cp:coreProperties>
</file>