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42" d="100"/>
          <a:sy n="4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510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73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7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349816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587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1651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52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1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91085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4586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3847C46-872A-41A6-9C29-78347AA72F8F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59FC491-8FED-41C9-93BA-A7E10C7251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72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rfect-english-grammar.com/relative-clause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F6115-8629-496D-8CC5-74FF9C1686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/>
              <a:t>11B m</a:t>
            </a:r>
            <a:r>
              <a:rPr lang="sr-Latn-ME" cap="none" dirty="0"/>
              <a:t>urder mystery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E829B6-DFEE-499B-8B82-049EF1EF82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sr-Latn-ME" b="1" dirty="0">
                <a:solidFill>
                  <a:srgbClr val="F2F2F0"/>
                </a:solidFill>
              </a:rPr>
              <a:t>Vocabulary: crime</a:t>
            </a:r>
            <a:endParaRPr lang="sr-Latn-ME" dirty="0"/>
          </a:p>
          <a:p>
            <a:pPr algn="l"/>
            <a:r>
              <a:rPr lang="sr-Latn-ME" b="1" dirty="0"/>
              <a:t>Grammar: relative clauses</a:t>
            </a:r>
            <a:endParaRPr lang="sr-Latn-ME" dirty="0"/>
          </a:p>
          <a:p>
            <a:pPr algn="l"/>
            <a:r>
              <a:rPr lang="sr-Latn-ME" b="1" dirty="0"/>
              <a:t>Review: Predent Perfect; Past Simple passive</a:t>
            </a:r>
            <a:endParaRPr lang="en-US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37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68B33-6CA6-4138-BC25-E714CA9CE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sr-Latn-ME" dirty="0"/>
              <a:t>Crime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49944-0891-4A24-BB20-BB9A32ECF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71600"/>
            <a:ext cx="9601200" cy="4495800"/>
          </a:xfrm>
        </p:spPr>
        <p:txBody>
          <a:bodyPr>
            <a:normAutofit fontScale="85000" lnSpcReduction="10000"/>
          </a:bodyPr>
          <a:lstStyle/>
          <a:p>
            <a:r>
              <a:rPr lang="sr-Latn-ME" dirty="0"/>
              <a:t>Please, open your book, p.86, and try to do execrcises 1 and 2.</a:t>
            </a:r>
          </a:p>
          <a:p>
            <a:r>
              <a:rPr lang="sr-Latn-ME" dirty="0"/>
              <a:t>Find below help with new vocabulary referringto crime.</a:t>
            </a:r>
          </a:p>
          <a:p>
            <a:pPr marL="0" indent="0">
              <a:buNone/>
            </a:pPr>
            <a:r>
              <a:rPr lang="sr-Latn-ME" dirty="0"/>
              <a:t>You can </a:t>
            </a:r>
            <a:r>
              <a:rPr lang="sr-Latn-ME" b="1" dirty="0">
                <a:solidFill>
                  <a:srgbClr val="FF0000"/>
                </a:solidFill>
              </a:rPr>
              <a:t>steal</a:t>
            </a:r>
            <a:r>
              <a:rPr lang="sr-Latn-ME" dirty="0"/>
              <a:t> money and things, but not people or banks.</a:t>
            </a:r>
          </a:p>
          <a:p>
            <a:pPr marL="0" indent="0">
              <a:buNone/>
            </a:pPr>
            <a:r>
              <a:rPr lang="sr-Latn-ME" dirty="0">
                <a:solidFill>
                  <a:srgbClr val="432A30"/>
                </a:solidFill>
              </a:rPr>
              <a:t>You can </a:t>
            </a:r>
            <a:r>
              <a:rPr lang="sr-Latn-ME" b="1" dirty="0">
                <a:solidFill>
                  <a:srgbClr val="FF0000"/>
                </a:solidFill>
              </a:rPr>
              <a:t>rob </a:t>
            </a:r>
            <a:r>
              <a:rPr lang="sr-Latn-ME" dirty="0">
                <a:solidFill>
                  <a:srgbClr val="432A30"/>
                </a:solidFill>
              </a:rPr>
              <a:t>people and banks, but not money or things.</a:t>
            </a:r>
          </a:p>
          <a:p>
            <a:pPr marL="0" indent="0">
              <a:buNone/>
            </a:pPr>
            <a:r>
              <a:rPr lang="sr-Latn-ME" dirty="0"/>
              <a:t>You can </a:t>
            </a:r>
            <a:r>
              <a:rPr lang="sr-Latn-ME" b="1" dirty="0">
                <a:solidFill>
                  <a:srgbClr val="FF0000"/>
                </a:solidFill>
              </a:rPr>
              <a:t>burgle</a:t>
            </a:r>
            <a:r>
              <a:rPr lang="sr-Latn-ME" dirty="0"/>
              <a:t> houses and flats, but not banks or cars.</a:t>
            </a:r>
          </a:p>
          <a:p>
            <a:pPr marL="0" indent="0">
              <a:buNone/>
            </a:pPr>
            <a:r>
              <a:rPr lang="sr-Latn-ME" dirty="0"/>
              <a:t>If you </a:t>
            </a:r>
            <a:r>
              <a:rPr lang="sr-Latn-ME" b="1" dirty="0">
                <a:solidFill>
                  <a:srgbClr val="FF0000"/>
                </a:solidFill>
              </a:rPr>
              <a:t>murder</a:t>
            </a:r>
            <a:r>
              <a:rPr lang="sr-Latn-ME" dirty="0"/>
              <a:t> someone, you kill him/her deliberately.</a:t>
            </a:r>
          </a:p>
          <a:p>
            <a:pPr marL="0" indent="0">
              <a:buNone/>
            </a:pPr>
            <a:r>
              <a:rPr lang="sr-Latn-ME" dirty="0"/>
              <a:t>If you </a:t>
            </a:r>
            <a:r>
              <a:rPr lang="sr-Latn-ME" b="1" dirty="0">
                <a:solidFill>
                  <a:srgbClr val="FF0000"/>
                </a:solidFill>
              </a:rPr>
              <a:t>break into </a:t>
            </a:r>
            <a:r>
              <a:rPr lang="sr-Latn-ME" dirty="0"/>
              <a:t>a building or a car, you enter it by breaking omething (e.g. A window, a lock, etc.).</a:t>
            </a:r>
          </a:p>
          <a:p>
            <a:pPr marL="0" indent="0">
              <a:buNone/>
            </a:pPr>
            <a:r>
              <a:rPr lang="sr-Latn-ME" dirty="0"/>
              <a:t>You put </a:t>
            </a:r>
            <a:r>
              <a:rPr lang="sr-Latn-ME" b="1" dirty="0">
                <a:solidFill>
                  <a:srgbClr val="FF0000"/>
                </a:solidFill>
              </a:rPr>
              <a:t>bullets</a:t>
            </a:r>
            <a:r>
              <a:rPr lang="sr-Latn-ME" dirty="0"/>
              <a:t> in a gun.</a:t>
            </a:r>
          </a:p>
          <a:p>
            <a:pPr marL="0" indent="0">
              <a:buNone/>
            </a:pPr>
            <a:r>
              <a:rPr lang="sr-Latn-ME" dirty="0"/>
              <a:t>You use a gun to </a:t>
            </a:r>
            <a:r>
              <a:rPr lang="sr-Latn-ME" b="1" dirty="0">
                <a:solidFill>
                  <a:srgbClr val="FF0000"/>
                </a:solidFill>
              </a:rPr>
              <a:t>shoot</a:t>
            </a:r>
            <a:r>
              <a:rPr lang="sr-Latn-ME" dirty="0"/>
              <a:t> people, animals or things.</a:t>
            </a:r>
          </a:p>
          <a:p>
            <a:pPr marL="0" indent="0">
              <a:buNone/>
            </a:pPr>
            <a:r>
              <a:rPr lang="sr-Latn-ME" dirty="0"/>
              <a:t>If a crime happens to you, you are </a:t>
            </a:r>
            <a:r>
              <a:rPr lang="sr-Latn-ME" b="1" dirty="0">
                <a:solidFill>
                  <a:srgbClr val="FF0000"/>
                </a:solidFill>
              </a:rPr>
              <a:t>a victim</a:t>
            </a:r>
            <a:r>
              <a:rPr lang="sr-Latn-ME" dirty="0"/>
              <a:t>.</a:t>
            </a:r>
          </a:p>
          <a:p>
            <a:pPr marL="0" indent="0">
              <a:buNone/>
            </a:pPr>
            <a:r>
              <a:rPr lang="sr-Latn-ME" dirty="0"/>
              <a:t>If the police think you stole something or murfered someone, you are </a:t>
            </a:r>
            <a:r>
              <a:rPr lang="sr-Latn-ME" b="1" dirty="0">
                <a:solidFill>
                  <a:srgbClr val="FF0000"/>
                </a:solidFill>
              </a:rPr>
              <a:t>a suspect</a:t>
            </a:r>
            <a:r>
              <a:rPr lang="sr-Latn-ME" dirty="0"/>
              <a:t>.</a:t>
            </a:r>
          </a:p>
          <a:p>
            <a:pPr marL="0" indent="0">
              <a:buNone/>
            </a:pPr>
            <a:r>
              <a:rPr lang="sr-Latn-ME" dirty="0"/>
              <a:t>If the police </a:t>
            </a:r>
            <a:r>
              <a:rPr lang="sr-Latn-ME" b="1" dirty="0">
                <a:solidFill>
                  <a:srgbClr val="FF0000"/>
                </a:solidFill>
              </a:rPr>
              <a:t>arrest</a:t>
            </a:r>
            <a:r>
              <a:rPr lang="sr-Latn-ME" dirty="0"/>
              <a:t> you, they catch you and take you to the police station for questioning.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315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D242A-C3DA-4019-9CAD-D4E67D340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493740" y="247650"/>
            <a:ext cx="137160" cy="106794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6A8CB-9203-47DA-9A88-9BC74B7F0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80060"/>
            <a:ext cx="9601200" cy="5387340"/>
          </a:xfrm>
        </p:spPr>
        <p:txBody>
          <a:bodyPr/>
          <a:lstStyle/>
          <a:p>
            <a:r>
              <a:rPr lang="sr-Latn-ME" dirty="0"/>
              <a:t>TIPS!</a:t>
            </a:r>
          </a:p>
          <a:p>
            <a:r>
              <a:rPr lang="sr-Latn-ME" b="1" dirty="0"/>
              <a:t>Rob, steal </a:t>
            </a:r>
            <a:r>
              <a:rPr lang="sr-Latn-ME" dirty="0"/>
              <a:t>and </a:t>
            </a:r>
            <a:r>
              <a:rPr lang="sr-Latn-ME" b="1" dirty="0"/>
              <a:t>burgle </a:t>
            </a:r>
            <a:r>
              <a:rPr lang="sr-Latn-ME" dirty="0"/>
              <a:t>all mean ’take something that isn’t yours’. We use them with different objects in a sentence: </a:t>
            </a:r>
            <a:r>
              <a:rPr lang="sr-Latn-ME" i="1" dirty="0"/>
              <a:t>rob a bank, steal money, burgle houses</a:t>
            </a:r>
            <a:r>
              <a:rPr lang="sr-Latn-ME" dirty="0"/>
              <a:t>, etc.</a:t>
            </a:r>
          </a:p>
          <a:p>
            <a:r>
              <a:rPr lang="sr-Latn-ME" dirty="0"/>
              <a:t>You can say </a:t>
            </a:r>
            <a:r>
              <a:rPr lang="sr-Latn-ME" i="1" dirty="0"/>
              <a:t>I was burgled </a:t>
            </a:r>
            <a:r>
              <a:rPr lang="sr-Latn-ME" dirty="0"/>
              <a:t>to mean </a:t>
            </a:r>
            <a:r>
              <a:rPr lang="sr-Latn-ME" i="1" dirty="0"/>
              <a:t>My house/flat was burgled.</a:t>
            </a:r>
          </a:p>
          <a:p>
            <a:r>
              <a:rPr lang="sr-Latn-ME" dirty="0"/>
              <a:t>We often use ’crime verbs’ in the passive: </a:t>
            </a:r>
            <a:r>
              <a:rPr lang="sr-Latn-ME" i="1" dirty="0"/>
              <a:t>My car was stolen. A man was arrested.</a:t>
            </a:r>
          </a:p>
          <a:p>
            <a:r>
              <a:rPr lang="sr-Latn-ME" dirty="0"/>
              <a:t>We often use the verb </a:t>
            </a:r>
            <a:r>
              <a:rPr lang="sr-Latn-ME" b="1" dirty="0"/>
              <a:t>commit </a:t>
            </a:r>
            <a:r>
              <a:rPr lang="sr-Latn-ME" dirty="0"/>
              <a:t>with the word crime: </a:t>
            </a:r>
            <a:r>
              <a:rPr lang="sr-Latn-ME" i="1" dirty="0"/>
              <a:t>Have you ever commited a crime?</a:t>
            </a:r>
          </a:p>
          <a:p>
            <a:endParaRPr lang="sr-Latn-ME" i="1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A8AD9E9-F71B-4D8F-BA87-4391F5ED4A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721280"/>
              </p:ext>
            </p:extLst>
          </p:nvPr>
        </p:nvGraphicFramePr>
        <p:xfrm>
          <a:off x="2032000" y="3429000"/>
          <a:ext cx="8127999" cy="26517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03830140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91373383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643920431"/>
                    </a:ext>
                  </a:extLst>
                </a:gridCol>
              </a:tblGrid>
              <a:tr h="499296"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verb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criminal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crime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786718"/>
                  </a:ext>
                </a:extLst>
              </a:tr>
              <a:tr h="654577"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rob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robber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robbery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672437"/>
                  </a:ext>
                </a:extLst>
              </a:tr>
              <a:tr h="499296"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steal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thief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theft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437799"/>
                  </a:ext>
                </a:extLst>
              </a:tr>
              <a:tr h="499296"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burgle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burglar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burglary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843293"/>
                  </a:ext>
                </a:extLst>
              </a:tr>
              <a:tr h="499296"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murder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murderer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murder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343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074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07B0A-0670-4033-B853-61F965A9B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516600" y="685800"/>
            <a:ext cx="160020" cy="21488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1B8A0-A028-48B9-A2B7-7EC40991A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80060"/>
            <a:ext cx="9601200" cy="5387340"/>
          </a:xfrm>
        </p:spPr>
        <p:txBody>
          <a:bodyPr/>
          <a:lstStyle/>
          <a:p>
            <a:r>
              <a:rPr lang="sr-Latn-ME" dirty="0"/>
              <a:t>Now, do execrcise 4 on the page 86.</a:t>
            </a:r>
          </a:p>
          <a:p>
            <a:endParaRPr lang="sr-Latn-ME" dirty="0"/>
          </a:p>
          <a:p>
            <a:r>
              <a:rPr lang="sr-Latn-ME" dirty="0"/>
              <a:t>Answers:</a:t>
            </a:r>
          </a:p>
          <a:p>
            <a:pPr marL="0" indent="0">
              <a:buNone/>
            </a:pPr>
            <a:r>
              <a:rPr lang="sr-Latn-ME" dirty="0"/>
              <a:t>1. robbed; stole; robbery</a:t>
            </a:r>
          </a:p>
          <a:p>
            <a:pPr marL="0" indent="0">
              <a:buNone/>
            </a:pPr>
            <a:r>
              <a:rPr lang="sr-Latn-ME" dirty="0"/>
              <a:t>2. Broken into; stolen</a:t>
            </a:r>
          </a:p>
          <a:p>
            <a:pPr marL="0" indent="0">
              <a:buNone/>
            </a:pPr>
            <a:r>
              <a:rPr lang="sr-Latn-ME" dirty="0"/>
              <a:t>3. murdered; arrested; suspects; murder</a:t>
            </a:r>
          </a:p>
          <a:p>
            <a:pPr marL="0" indent="0">
              <a:buNone/>
            </a:pPr>
            <a:r>
              <a:rPr lang="sr-Latn-ME" dirty="0"/>
              <a:t>4. burgled; stolen</a:t>
            </a:r>
          </a:p>
          <a:p>
            <a:r>
              <a:rPr lang="sr-Latn-ME" dirty="0"/>
              <a:t>Please, do exercises 1 and 2, p56, Workbook</a:t>
            </a:r>
          </a:p>
          <a:p>
            <a:pPr marL="0" indent="0">
              <a:buNone/>
            </a:pPr>
            <a:r>
              <a:rPr lang="sr-Latn-ME" dirty="0"/>
              <a:t>Answers (ex.2):</a:t>
            </a:r>
          </a:p>
          <a:p>
            <a:pPr marL="0" indent="0">
              <a:buNone/>
            </a:pPr>
            <a:r>
              <a:rPr lang="sr-Latn-ME" dirty="0"/>
              <a:t>2. stolen; 3. suspects; 4. burglaries  ; 5. shot; 6. bullets; 7. arrested; 8. murder; </a:t>
            </a:r>
          </a:p>
          <a:p>
            <a:pPr marL="0" indent="0">
              <a:buNone/>
            </a:pPr>
            <a:r>
              <a:rPr lang="sr-Latn-ME" dirty="0"/>
              <a:t>9. victim;  10. robbery; 11. thief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108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58975-5A74-42F0-8E6B-0409A08AE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08660"/>
          </a:xfrm>
        </p:spPr>
        <p:txBody>
          <a:bodyPr>
            <a:normAutofit fontScale="90000"/>
          </a:bodyPr>
          <a:lstStyle/>
          <a:p>
            <a:r>
              <a:rPr lang="sr-Latn-ME" b="1" dirty="0"/>
              <a:t>Grammar: relative clauses</a:t>
            </a:r>
            <a:br>
              <a:rPr lang="sr-Latn-ME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49CDA-1D77-4F14-82EA-B091D3B6A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94459"/>
            <a:ext cx="9601200" cy="5060931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Relative clauses are clauses starting with the relative pronouns </a:t>
            </a:r>
            <a:r>
              <a:rPr lang="en-US" altLang="en-US" sz="1200" i="1" dirty="0">
                <a:solidFill>
                  <a:srgbClr val="000000"/>
                </a:solidFill>
                <a:latin typeface="Verdana" panose="020B0604030504040204" pitchFamily="34" charset="0"/>
              </a:rPr>
              <a:t>who*, that, which, whose, where, when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. They are most often used to define or identify the noun that precedes them. Here are some examples:</a:t>
            </a:r>
            <a:endParaRPr lang="sr-Latn-ME" altLang="en-US" sz="12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200" dirty="0">
              <a:solidFill>
                <a:schemeClr val="tx1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Do you know the girl </a:t>
            </a:r>
            <a:r>
              <a:rPr lang="en-US" altLang="en-US" sz="1200" b="1" dirty="0">
                <a:solidFill>
                  <a:srgbClr val="000000"/>
                </a:solidFill>
                <a:latin typeface="Verdana" panose="020B0604030504040204" pitchFamily="34" charset="0"/>
              </a:rPr>
              <a:t>who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started in grade 7 last week?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Can I have the pencil </a:t>
            </a:r>
            <a:r>
              <a:rPr lang="en-US" altLang="en-US" sz="1200" b="1" dirty="0">
                <a:solidFill>
                  <a:srgbClr val="000000"/>
                </a:solidFill>
                <a:latin typeface="Verdana" panose="020B0604030504040204" pitchFamily="34" charset="0"/>
              </a:rPr>
              <a:t>that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I gave you this morning?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A notebook is a computer </a:t>
            </a:r>
            <a:r>
              <a:rPr lang="en-US" altLang="en-US" sz="1200" b="1" dirty="0">
                <a:solidFill>
                  <a:srgbClr val="000000"/>
                </a:solidFill>
                <a:latin typeface="Verdana" panose="020B0604030504040204" pitchFamily="34" charset="0"/>
              </a:rPr>
              <a:t>which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can be carried around.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I won't eat in a restaurant </a:t>
            </a:r>
            <a:r>
              <a:rPr lang="en-US" altLang="en-US" sz="1200" b="1" dirty="0">
                <a:solidFill>
                  <a:srgbClr val="000000"/>
                </a:solidFill>
                <a:latin typeface="Verdana" panose="020B0604030504040204" pitchFamily="34" charset="0"/>
              </a:rPr>
              <a:t>whose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cooks smoke.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I want to live in a place </a:t>
            </a:r>
            <a:r>
              <a:rPr lang="en-US" altLang="en-US" sz="1200" b="1" dirty="0">
                <a:solidFill>
                  <a:srgbClr val="000000"/>
                </a:solidFill>
                <a:latin typeface="Verdana" panose="020B0604030504040204" pitchFamily="34" charset="0"/>
              </a:rPr>
              <a:t>where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there is lots to do.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Yesterday was a day </a:t>
            </a:r>
            <a:r>
              <a:rPr lang="en-US" altLang="en-US" sz="1200" b="1" dirty="0">
                <a:solidFill>
                  <a:srgbClr val="000000"/>
                </a:solidFill>
                <a:latin typeface="Verdana" panose="020B0604030504040204" pitchFamily="34" charset="0"/>
              </a:rPr>
              <a:t>when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everything went wrong!</a:t>
            </a:r>
            <a:endParaRPr lang="sr-Latn-ME" altLang="en-US" sz="12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2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* There is a relative pronoun </a:t>
            </a:r>
            <a:r>
              <a:rPr lang="en-US" altLang="en-US" sz="1200" b="1" dirty="0">
                <a:solidFill>
                  <a:srgbClr val="000000"/>
                </a:solidFill>
                <a:latin typeface="Verdana" panose="020B0604030504040204" pitchFamily="34" charset="0"/>
              </a:rPr>
              <a:t>whom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, which can be used as the object of the relative clause. For example: </a:t>
            </a:r>
            <a:r>
              <a:rPr lang="en-US" altLang="en-US" sz="1200" i="1" dirty="0">
                <a:solidFill>
                  <a:srgbClr val="000000"/>
                </a:solidFill>
                <a:latin typeface="Verdana" panose="020B0604030504040204" pitchFamily="34" charset="0"/>
              </a:rPr>
              <a:t>My science teacher is a person whom I like very much.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To many people the word </a:t>
            </a:r>
            <a:r>
              <a:rPr lang="en-US" altLang="en-US" sz="1200" i="1" dirty="0">
                <a:solidFill>
                  <a:srgbClr val="000000"/>
                </a:solidFill>
                <a:latin typeface="Verdana" panose="020B0604030504040204" pitchFamily="34" charset="0"/>
              </a:rPr>
              <a:t>whom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now sounds old-fashioned, and it is rarely used in spoken English.</a:t>
            </a:r>
            <a:endParaRPr lang="en-US" altLang="en-US" sz="1200" dirty="0">
              <a:solidFill>
                <a:schemeClr val="tx1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r-Latn-ME" altLang="en-US" sz="12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Relative pronouns are associated as follows with their preceding noun:</a:t>
            </a:r>
            <a:endParaRPr lang="en-US" altLang="en-US" sz="1200" dirty="0">
              <a:solidFill>
                <a:schemeClr val="tx1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r-Latn-ME" altLang="en-US" sz="12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Note 1: The relative pronoun </a:t>
            </a:r>
            <a:r>
              <a:rPr lang="en-US" altLang="en-US" sz="1200" b="1" dirty="0">
                <a:solidFill>
                  <a:srgbClr val="000000"/>
                </a:solidFill>
                <a:latin typeface="Verdana" panose="020B0604030504040204" pitchFamily="34" charset="0"/>
              </a:rPr>
              <a:t>whose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is used in place of the possessive pronoun. It must be followed by a noun. Example: </a:t>
            </a:r>
            <a:r>
              <a:rPr lang="en-US" altLang="en-US" sz="1200" i="1" dirty="0">
                <a:solidFill>
                  <a:srgbClr val="000000"/>
                </a:solidFill>
                <a:latin typeface="Verdana" panose="020B0604030504040204" pitchFamily="34" charset="0"/>
              </a:rPr>
              <a:t>There's a boy in grade 8 whose father is a professional tennis player.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(There's a boy in grade 8. His father is a professional tennis player.)</a:t>
            </a:r>
            <a:endParaRPr lang="en-US" altLang="en-US" sz="1200" dirty="0">
              <a:solidFill>
                <a:schemeClr val="tx1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r-Latn-ME" altLang="en-US" sz="12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Note 2: The relative pronouns </a:t>
            </a:r>
            <a:r>
              <a:rPr lang="en-US" altLang="en-US" sz="1200" b="1" dirty="0">
                <a:solidFill>
                  <a:srgbClr val="000000"/>
                </a:solidFill>
                <a:latin typeface="Verdana" panose="020B0604030504040204" pitchFamily="34" charset="0"/>
              </a:rPr>
              <a:t>where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and </a:t>
            </a:r>
            <a:r>
              <a:rPr lang="en-US" altLang="en-US" sz="1200" b="1" dirty="0">
                <a:solidFill>
                  <a:srgbClr val="000000"/>
                </a:solidFill>
                <a:latin typeface="Verdana" panose="020B0604030504040204" pitchFamily="34" charset="0"/>
              </a:rPr>
              <a:t>when</a:t>
            </a:r>
            <a:r>
              <a:rPr lang="en-US" alt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 are used with place and time nouns. Examples: </a:t>
            </a:r>
            <a:r>
              <a:rPr lang="en-US" altLang="en-US" sz="1200" i="1" dirty="0">
                <a:solidFill>
                  <a:srgbClr val="000000"/>
                </a:solidFill>
                <a:latin typeface="Verdana" panose="020B0604030504040204" pitchFamily="34" charset="0"/>
              </a:rPr>
              <a:t>FIS is a school where children from more than 50 countries are educated. 2001 was the year when terrorists attacked the Twin Towers in New York</a:t>
            </a:r>
            <a:endParaRPr lang="sr-Latn-ME" altLang="en-US" sz="1200" i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r-Latn-ME" sz="1000" i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56407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46610-F827-4005-95F3-BE37018D8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516600" y="685800"/>
            <a:ext cx="320040" cy="649224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4323AB2-011E-460B-A655-87E5B5803D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8239695"/>
              </p:ext>
            </p:extLst>
          </p:nvPr>
        </p:nvGraphicFramePr>
        <p:xfrm>
          <a:off x="1851660" y="1485900"/>
          <a:ext cx="8641079" cy="2933859"/>
        </p:xfrm>
        <a:graphic>
          <a:graphicData uri="http://schemas.openxmlformats.org/drawingml/2006/table">
            <a:tbl>
              <a:tblPr/>
              <a:tblGrid>
                <a:gridCol w="2273968">
                  <a:extLst>
                    <a:ext uri="{9D8B030D-6E8A-4147-A177-3AD203B41FA5}">
                      <a16:colId xmlns:a16="http://schemas.microsoft.com/office/drawing/2014/main" val="2887619764"/>
                    </a:ext>
                  </a:extLst>
                </a:gridCol>
                <a:gridCol w="2728762">
                  <a:extLst>
                    <a:ext uri="{9D8B030D-6E8A-4147-A177-3AD203B41FA5}">
                      <a16:colId xmlns:a16="http://schemas.microsoft.com/office/drawing/2014/main" val="3648374086"/>
                    </a:ext>
                  </a:extLst>
                </a:gridCol>
                <a:gridCol w="3638349">
                  <a:extLst>
                    <a:ext uri="{9D8B030D-6E8A-4147-A177-3AD203B41FA5}">
                      <a16:colId xmlns:a16="http://schemas.microsoft.com/office/drawing/2014/main" val="382551929"/>
                    </a:ext>
                  </a:extLst>
                </a:gridCol>
              </a:tblGrid>
              <a:tr h="434646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Preceding noun</a:t>
                      </a:r>
                      <a:endParaRPr lang="en-US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Relative pronoun</a:t>
                      </a:r>
                      <a:endParaRPr lang="en-US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Examples</a:t>
                      </a:r>
                      <a:endParaRPr lang="en-US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374109"/>
                  </a:ext>
                </a:extLst>
              </a:tr>
              <a:tr h="1412599"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a person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who(m)/that, whose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- Do you know the girl who ..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</a:rPr>
                        <a:t>- He was a man that ..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</a:rPr>
                        <a:t>- An orphan is a child whose parents ..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487685"/>
                  </a:ext>
                </a:extLst>
              </a:tr>
              <a:tr h="1086614"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a thing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which†/that, whose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- Do you have a computer which ..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- The oak a tree that ..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- This is a book whose author ..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213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019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A2951-0293-444B-AB13-21B2C2C87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516600" y="685800"/>
            <a:ext cx="160020" cy="66979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1C832-3E4C-479A-9601-6819929E7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5181600"/>
          </a:xfrm>
        </p:spPr>
        <p:txBody>
          <a:bodyPr/>
          <a:lstStyle/>
          <a:p>
            <a:r>
              <a:rPr lang="sr-Latn-ME" dirty="0"/>
              <a:t>Now, do execrcise 8 on the page 87.</a:t>
            </a:r>
          </a:p>
          <a:p>
            <a:r>
              <a:rPr lang="sr-Latn-ME" dirty="0"/>
              <a:t>Answers:</a:t>
            </a:r>
          </a:p>
          <a:p>
            <a:pPr marL="0" indent="0">
              <a:buNone/>
            </a:pPr>
            <a:r>
              <a:rPr lang="sr-Latn-ME" dirty="0"/>
              <a:t>2. where; 3. who; 4. who; 5. that/which; 6. where</a:t>
            </a:r>
          </a:p>
          <a:p>
            <a:pPr marL="0" indent="0">
              <a:buNone/>
            </a:pPr>
            <a:endParaRPr lang="sr-Latn-ME" dirty="0"/>
          </a:p>
          <a:p>
            <a:r>
              <a:rPr lang="sr-Latn-ME" dirty="0"/>
              <a:t>Please, do exercises 3, 4 and 5, p57, Workbook</a:t>
            </a:r>
          </a:p>
          <a:p>
            <a:endParaRPr lang="sr-Latn-ME" dirty="0"/>
          </a:p>
          <a:p>
            <a:endParaRPr lang="sr-Latn-ME" dirty="0"/>
          </a:p>
          <a:p>
            <a:pPr marL="0" indent="0">
              <a:buNone/>
            </a:pPr>
            <a:r>
              <a:rPr lang="sr-Latn-ME" dirty="0"/>
              <a:t>For more information on Relative clauses please visit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https://www.perfect-english-grammar.com/relative-clauses.html</a:t>
            </a:r>
            <a:endParaRPr lang="sr-Latn-ME" dirty="0"/>
          </a:p>
          <a:p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009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BEDED-9AAD-4DF8-B91B-B442276D6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516600" y="685800"/>
            <a:ext cx="14584680" cy="106756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DC14A-29DA-44A7-8EF8-1FCBC8DBF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sr-Latn-ME" dirty="0"/>
              <a:t>Thank you for your attention!</a:t>
            </a:r>
          </a:p>
          <a:p>
            <a:pPr marL="0" indent="0" algn="r">
              <a:buNone/>
            </a:pPr>
            <a:r>
              <a:rPr lang="sr-Latn-ME" dirty="0"/>
              <a:t>#Stay safe</a:t>
            </a:r>
          </a:p>
          <a:p>
            <a:pPr marL="0" indent="0" algn="r">
              <a:buNone/>
            </a:pPr>
            <a:r>
              <a:rPr lang="sr-Latn-ME" dirty="0"/>
              <a:t>#Stay home </a:t>
            </a:r>
          </a:p>
          <a:p>
            <a:pPr marL="0" indent="0" algn="r">
              <a:buNone/>
            </a:pPr>
            <a:r>
              <a:rPr lang="sr-Latn-ME" dirty="0"/>
              <a:t>Lecturer Ivana Milačić</a:t>
            </a:r>
          </a:p>
          <a:p>
            <a:pPr marL="0" indent="0" algn="r">
              <a:buNone/>
            </a:pPr>
            <a:r>
              <a:rPr lang="sr-Latn-ME" dirty="0"/>
              <a:t>ivana.milacic@udg.edu.me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66719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9270AA94-2367-4B1E-B579-26147B222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172</TotalTime>
  <Words>836</Words>
  <Application>Microsoft Office PowerPoint</Application>
  <PresentationFormat>Widescreen</PresentationFormat>
  <Paragraphs>88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Franklin Gothic Book</vt:lpstr>
      <vt:lpstr>Verdana</vt:lpstr>
      <vt:lpstr>Crop</vt:lpstr>
      <vt:lpstr>11B murder mystery</vt:lpstr>
      <vt:lpstr>Crime</vt:lpstr>
      <vt:lpstr>PowerPoint Presentation</vt:lpstr>
      <vt:lpstr>PowerPoint Presentation</vt:lpstr>
      <vt:lpstr>Grammar: relative clauses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11B murder mystery</dc:title>
  <dc:creator>Administrator</dc:creator>
  <cp:lastModifiedBy>Administrator</cp:lastModifiedBy>
  <cp:revision>17</cp:revision>
  <dcterms:created xsi:type="dcterms:W3CDTF">2020-04-21T13:27:16Z</dcterms:created>
  <dcterms:modified xsi:type="dcterms:W3CDTF">2020-04-21T16:19:27Z</dcterms:modified>
</cp:coreProperties>
</file>