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1" r:id="rId6"/>
    <p:sldId id="260" r:id="rId7"/>
    <p:sldId id="262" r:id="rId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114" y="3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808311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326905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223113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452269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61030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97594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29886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968512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91988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847871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03998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F5305A-4AB1-4C3F-A858-B1B974EDD21F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C1B6BD-9782-4C96-9D4C-D2C3A5249E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2157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e-grammar.org/conditional-1-exercises-pdf/" TargetMode="Externa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28E5DE-7672-499F-B79D-FEADD444A8F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6 Decisions and choices</a:t>
            </a:r>
            <a:br>
              <a:rPr lang="sr-Latn-ME" dirty="0"/>
            </a:br>
            <a:r>
              <a:rPr lang="sr-Latn-ME" dirty="0"/>
              <a:t>6A Make up your mind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5B7CE7B-0E34-4C0A-A643-A008C6D8E6EE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pPr algn="l"/>
            <a:r>
              <a:rPr lang="sr-Latn-ME" b="1" dirty="0"/>
              <a:t>Vocabulary</a:t>
            </a:r>
            <a:r>
              <a:rPr lang="sr-Latn-ME" dirty="0"/>
              <a:t>: make and do</a:t>
            </a:r>
          </a:p>
          <a:p>
            <a:pPr algn="l"/>
            <a:r>
              <a:rPr lang="sr-Latn-ME" b="1" dirty="0"/>
              <a:t>Grammar</a:t>
            </a:r>
            <a:r>
              <a:rPr lang="sr-Latn-ME" dirty="0"/>
              <a:t>: First Conditional and future time clause</a:t>
            </a:r>
          </a:p>
          <a:p>
            <a:pPr algn="l"/>
            <a:r>
              <a:rPr lang="sr-Latn-ME" b="1" dirty="0"/>
              <a:t>Review</a:t>
            </a:r>
            <a:r>
              <a:rPr lang="sr-Latn-ME" dirty="0"/>
              <a:t>: Question forms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7546368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A17F16-10B4-4D3E-9D0C-6899A168B02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6A Make up your mind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F307267-C414-415D-945C-8B07C449C3B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b="1" dirty="0"/>
              <a:t>Vocabulary</a:t>
            </a:r>
            <a:r>
              <a:rPr lang="sr-Latn-ME" dirty="0"/>
              <a:t>: make and do</a:t>
            </a:r>
          </a:p>
          <a:p>
            <a:r>
              <a:rPr lang="sr-Latn-ME" dirty="0"/>
              <a:t>Make: a decision; a mistake; money; friends; a noise; dinner; an excuse; someone laugh/cry; up your mind; progress; a cake; a mess of something; an appointment</a:t>
            </a:r>
          </a:p>
          <a:p>
            <a:r>
              <a:rPr lang="sr-Latn-ME" dirty="0"/>
              <a:t>Do: the cleanig; a course; homework; nothing; exercise; the washing-up; the shopping; some work; the washing; a degree; an exam; the housework; someone a favour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245944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B513CE-F553-4A8B-B09C-8636448918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8801100" y="365125"/>
            <a:ext cx="777240" cy="1287081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5E39FA7-48F8-441F-A7DF-726919C559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55320" y="365125"/>
            <a:ext cx="10515600" cy="5811838"/>
          </a:xfrm>
        </p:spPr>
        <p:txBody>
          <a:bodyPr/>
          <a:lstStyle/>
          <a:p>
            <a:r>
              <a:rPr lang="sr-Latn-ME"/>
              <a:t>You can </a:t>
            </a:r>
            <a:r>
              <a:rPr lang="sr-Latn-ME" dirty="0"/>
              <a:t>find help with new vocabulary, p128, V6.1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9783907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294327-2007-4638-8607-228FB17929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First Conditional 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5FA195-EA87-4215-AE6C-24705C7394F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690688"/>
            <a:ext cx="10515600" cy="4486275"/>
          </a:xfrm>
        </p:spPr>
        <p:txBody>
          <a:bodyPr>
            <a:normAutofit fontScale="77500" lnSpcReduction="20000"/>
          </a:bodyPr>
          <a:lstStyle/>
          <a:p>
            <a:r>
              <a:rPr lang="sr-Latn-ME" dirty="0"/>
              <a:t>We use the First Conditional to talk about the result of a possible event or a situation in the future</a:t>
            </a:r>
          </a:p>
          <a:p>
            <a:pPr marL="0" indent="0">
              <a:buNone/>
            </a:pPr>
            <a:r>
              <a:rPr lang="sr-Latn-ME" dirty="0"/>
              <a:t>1) If I’m late again, I’ll lose my job.</a:t>
            </a:r>
          </a:p>
          <a:p>
            <a:pPr marL="0" indent="0">
              <a:buNone/>
            </a:pPr>
            <a:r>
              <a:rPr lang="sr-Latn-ME" dirty="0"/>
              <a:t>2) We will miss the plane if we don’t get there by five.</a:t>
            </a:r>
          </a:p>
          <a:p>
            <a:r>
              <a:rPr lang="sr-Latn-ME" dirty="0"/>
              <a:t>The </a:t>
            </a:r>
            <a:r>
              <a:rPr lang="sr-Latn-ME" b="1" i="1" dirty="0"/>
              <a:t>if clause </a:t>
            </a:r>
            <a:r>
              <a:rPr lang="sr-Latn-ME" dirty="0"/>
              <a:t>talks about things that are possible, but not certain</a:t>
            </a:r>
          </a:p>
          <a:p>
            <a:r>
              <a:rPr lang="sr-Latn-ME" dirty="0"/>
              <a:t>The </a:t>
            </a:r>
            <a:r>
              <a:rPr lang="sr-Latn-ME" b="1" i="1" dirty="0"/>
              <a:t>main clause </a:t>
            </a:r>
            <a:r>
              <a:rPr lang="sr-Latn-ME" dirty="0"/>
              <a:t>that we think the result will be in this situation</a:t>
            </a:r>
          </a:p>
          <a:p>
            <a:r>
              <a:rPr lang="sr-Latn-ME" dirty="0"/>
              <a:t>If clause                                                              main clause</a:t>
            </a:r>
          </a:p>
          <a:p>
            <a:pPr marL="0" indent="0">
              <a:buNone/>
            </a:pPr>
            <a:r>
              <a:rPr lang="sr-Latn-ME" dirty="0"/>
              <a:t>  (if + Present Simple)                                          (will/won’t + infinitive)</a:t>
            </a:r>
          </a:p>
          <a:p>
            <a:r>
              <a:rPr lang="sr-Latn-ME" dirty="0"/>
              <a:t>When we start the sentence with the </a:t>
            </a:r>
            <a:r>
              <a:rPr lang="sr-Latn-ME" i="1" dirty="0"/>
              <a:t>if clause </a:t>
            </a:r>
            <a:r>
              <a:rPr lang="sr-Latn-ME" dirty="0"/>
              <a:t>we use a comma (,) after this clause (e.g. 1). When we startstart with the </a:t>
            </a:r>
            <a:r>
              <a:rPr lang="sr-Latn-ME" i="1" dirty="0"/>
              <a:t>main clause </a:t>
            </a:r>
            <a:r>
              <a:rPr lang="sr-Latn-ME" dirty="0"/>
              <a:t>we don’t use a comma</a:t>
            </a:r>
            <a:r>
              <a:rPr lang="sr-Latn-ME" i="1" dirty="0"/>
              <a:t> </a:t>
            </a:r>
            <a:r>
              <a:rPr lang="sr-Latn-ME" dirty="0"/>
              <a:t>(e.g. 2). </a:t>
            </a:r>
          </a:p>
          <a:p>
            <a:r>
              <a:rPr lang="sr-Latn-ME" dirty="0"/>
              <a:t>We can use </a:t>
            </a:r>
            <a:r>
              <a:rPr lang="sr-Latn-ME" i="1" dirty="0"/>
              <a:t>might </a:t>
            </a:r>
            <a:r>
              <a:rPr lang="sr-Latn-ME" dirty="0"/>
              <a:t> in the main clause to mean </a:t>
            </a:r>
            <a:r>
              <a:rPr lang="sr-Latn-ME" i="1" dirty="0"/>
              <a:t>will perhaps</a:t>
            </a:r>
            <a:r>
              <a:rPr lang="sr-Latn-ME" dirty="0"/>
              <a:t>:</a:t>
            </a:r>
          </a:p>
          <a:p>
            <a:r>
              <a:rPr lang="sr-Latn-ME" dirty="0"/>
              <a:t>We can use </a:t>
            </a:r>
            <a:r>
              <a:rPr lang="sr-Latn-ME" i="1" dirty="0"/>
              <a:t>unless </a:t>
            </a:r>
            <a:r>
              <a:rPr lang="sr-Latn-ME" dirty="0"/>
              <a:t>to mean </a:t>
            </a:r>
            <a:r>
              <a:rPr lang="sr-Latn-ME" i="1" dirty="0"/>
              <a:t>if not </a:t>
            </a:r>
            <a:r>
              <a:rPr lang="sr-Latn-ME" dirty="0"/>
              <a:t>in the first conditional</a:t>
            </a:r>
          </a:p>
          <a:p>
            <a:pPr marL="0" indent="0">
              <a:buNone/>
            </a:pPr>
            <a:r>
              <a:rPr lang="sr-Latn-ME" i="1" dirty="0"/>
              <a:t>Unless I do it now, I’ll be too old. = If I don’t do it now, I’ll be too old.</a:t>
            </a:r>
          </a:p>
        </p:txBody>
      </p:sp>
    </p:spTree>
    <p:extLst>
      <p:ext uri="{BB962C8B-B14F-4D97-AF65-F5344CB8AC3E}">
        <p14:creationId xmlns:p14="http://schemas.microsoft.com/office/powerpoint/2010/main" val="50261543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2D9001B-BAAD-488D-A890-0AA3DDB148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Future time clauses with </a:t>
            </a:r>
            <a:r>
              <a:rPr lang="sr-Latn-ME" i="1" dirty="0"/>
              <a:t>when, as soon as, before, after, until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AF7A3B2-5056-408A-B200-1F2CA68280A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sr-Latn-ME" dirty="0"/>
              <a:t>We can use sentences with </a:t>
            </a:r>
            <a:r>
              <a:rPr lang="sr-Latn-ME" i="1" dirty="0"/>
              <a:t>when, as soon as, before, after, </a:t>
            </a:r>
            <a:r>
              <a:rPr lang="sr-Latn-ME" dirty="0"/>
              <a:t>and </a:t>
            </a:r>
            <a:r>
              <a:rPr lang="sr-Latn-ME" i="1" dirty="0"/>
              <a:t>until </a:t>
            </a:r>
            <a:r>
              <a:rPr lang="sr-Latn-ME" dirty="0"/>
              <a:t>to talk about the future: </a:t>
            </a:r>
            <a:r>
              <a:rPr lang="sr-Latn-ME" i="1" dirty="0"/>
              <a:t>I’ll pack before I go to bed.</a:t>
            </a:r>
          </a:p>
          <a:p>
            <a:r>
              <a:rPr lang="sr-Latn-ME" dirty="0"/>
              <a:t>After these words we use the Present Simple: </a:t>
            </a:r>
            <a:r>
              <a:rPr lang="sr-Latn-ME" i="1" dirty="0"/>
              <a:t>I’ll call Bill when I </a:t>
            </a:r>
            <a:r>
              <a:rPr lang="sr-Latn-ME" b="1" i="1" dirty="0"/>
              <a:t>get </a:t>
            </a:r>
            <a:r>
              <a:rPr lang="sr-Latn-ME" i="1" dirty="0"/>
              <a:t>home.</a:t>
            </a:r>
          </a:p>
          <a:p>
            <a:r>
              <a:rPr lang="sr-Latn-ME" dirty="0"/>
              <a:t>In the main clause we use </a:t>
            </a:r>
            <a:r>
              <a:rPr lang="sr-Latn-ME" i="1" dirty="0"/>
              <a:t>will/won’t + </a:t>
            </a:r>
            <a:r>
              <a:rPr lang="sr-Latn-ME" dirty="0"/>
              <a:t>infinitive</a:t>
            </a:r>
            <a:r>
              <a:rPr lang="sr-Latn-ME" i="1" dirty="0"/>
              <a:t>: As soon as I finish this report, I’</a:t>
            </a:r>
            <a:r>
              <a:rPr lang="sr-Latn-ME" b="1" i="1" dirty="0"/>
              <a:t>ll go </a:t>
            </a:r>
            <a:r>
              <a:rPr lang="sr-Latn-ME" i="1" dirty="0"/>
              <a:t>to the bank.</a:t>
            </a:r>
            <a:r>
              <a:rPr lang="sr-Latn-ME" dirty="0"/>
              <a:t> </a:t>
            </a:r>
          </a:p>
          <a:p>
            <a:r>
              <a:rPr lang="sr-Latn-ME" dirty="0"/>
              <a:t>We use </a:t>
            </a:r>
            <a:r>
              <a:rPr lang="sr-Latn-ME" b="1" dirty="0"/>
              <a:t>when </a:t>
            </a:r>
            <a:r>
              <a:rPr lang="sr-Latn-ME" dirty="0"/>
              <a:t>to say we are certain something will happen.</a:t>
            </a:r>
          </a:p>
          <a:p>
            <a:r>
              <a:rPr lang="sr-Latn-ME" dirty="0"/>
              <a:t>We use </a:t>
            </a:r>
            <a:r>
              <a:rPr lang="sr-Latn-ME" b="1" dirty="0"/>
              <a:t>if </a:t>
            </a:r>
            <a:r>
              <a:rPr lang="sr-Latn-ME" dirty="0"/>
              <a:t>to say something is possible, but it isn’t certain.</a:t>
            </a:r>
          </a:p>
          <a:p>
            <a:r>
              <a:rPr lang="sr-Latn-ME" dirty="0"/>
              <a:t>We use </a:t>
            </a:r>
            <a:r>
              <a:rPr lang="sr-Latn-ME" b="1" dirty="0"/>
              <a:t>as soon as </a:t>
            </a:r>
            <a:r>
              <a:rPr lang="sr-Latn-ME" dirty="0"/>
              <a:t>to say something will happen immediately after something else.</a:t>
            </a:r>
          </a:p>
          <a:p>
            <a:r>
              <a:rPr lang="sr-Latn-ME" dirty="0"/>
              <a:t>We use </a:t>
            </a:r>
            <a:r>
              <a:rPr lang="sr-Latn-ME" b="1" dirty="0"/>
              <a:t>until </a:t>
            </a:r>
            <a:r>
              <a:rPr lang="sr-Latn-ME" dirty="0"/>
              <a:t>to say something stops happening at this time.</a:t>
            </a:r>
          </a:p>
        </p:txBody>
      </p:sp>
    </p:spTree>
    <p:extLst>
      <p:ext uri="{BB962C8B-B14F-4D97-AF65-F5344CB8AC3E}">
        <p14:creationId xmlns:p14="http://schemas.microsoft.com/office/powerpoint/2010/main" val="58586931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73E17B9-519A-4158-A3F7-7E3D7D2E99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4"/>
            <a:ext cx="17007840" cy="11384916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BC380D-176C-4BE1-A1E7-8832350B985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sr-Latn-ME" dirty="0"/>
              <a:t>Now, let’s practice First conditional and Time clauses. Could you please, do exercise 8/9/10, p. 45, Student’s book, and exercise 3/4/5/6/7, p30/31, Workbook.  </a:t>
            </a:r>
          </a:p>
          <a:p>
            <a:pPr marL="0" indent="0">
              <a:buNone/>
            </a:pPr>
            <a:endParaRPr lang="sr-Latn-ME" dirty="0"/>
          </a:p>
          <a:p>
            <a:pPr marL="0" indent="0">
              <a:buNone/>
            </a:pPr>
            <a:endParaRPr lang="sr-Latn-ME" dirty="0"/>
          </a:p>
          <a:p>
            <a:pPr marL="0" indent="0">
              <a:buNone/>
            </a:pPr>
            <a:r>
              <a:rPr lang="sr-Latn-ME" dirty="0"/>
              <a:t>For more information on First conditional please visit</a:t>
            </a:r>
          </a:p>
          <a:p>
            <a:pPr marL="0" indent="0">
              <a:buNone/>
            </a:pPr>
            <a:r>
              <a:rPr lang="en-US" dirty="0">
                <a:hlinkClick r:id="rId2"/>
              </a:rPr>
              <a:t>https://www.e-grammar.org/conditional-1-exercises-pdf/</a:t>
            </a:r>
            <a:endParaRPr lang="sr-Latn-ME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895334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271450F-9277-4961-95F2-8C54853F43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333720" y="365125"/>
            <a:ext cx="15979140" cy="1099629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98B0F2-058E-4264-A5BA-5AC4EF499C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/>
          </a:p>
          <a:p>
            <a:pPr marL="0" indent="0" algn="r">
              <a:buNone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172065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F46216B-77A9-411A-B9D3-5023FCB70208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37</TotalTime>
  <Words>529</Words>
  <Application>Microsoft Office PowerPoint</Application>
  <PresentationFormat>Widescreen</PresentationFormat>
  <Paragraphs>40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Calibri Light</vt:lpstr>
      <vt:lpstr>Office Theme</vt:lpstr>
      <vt:lpstr>6 Decisions and choices 6A Make up your mind</vt:lpstr>
      <vt:lpstr>6A Make up your mind</vt:lpstr>
      <vt:lpstr>PowerPoint Presentation</vt:lpstr>
      <vt:lpstr>First Conditional </vt:lpstr>
      <vt:lpstr>Future time clauses with when, as soon as, before, after, until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6 Decisions and choices 6A Make up your mind</dc:title>
  <dc:creator>Administrator</dc:creator>
  <cp:lastModifiedBy>Administrator</cp:lastModifiedBy>
  <cp:revision>7</cp:revision>
  <dcterms:created xsi:type="dcterms:W3CDTF">2020-04-28T16:33:25Z</dcterms:created>
  <dcterms:modified xsi:type="dcterms:W3CDTF">2020-04-28T17:17:13Z</dcterms:modified>
</cp:coreProperties>
</file>