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72" y="7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244543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9340559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6383482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798921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108914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5469895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2902673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207757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673938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0982699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9308037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A916C99-2185-42B4-B149-CC38F02FDE06}" type="datetimeFigureOut">
              <a:rPr lang="en-US" smtClean="0"/>
              <a:t>4/28/2020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62E2795-09EC-44BB-92F5-57FA7041D419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6593138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F41DAD-7AC6-40E0-80EC-47B84B444712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sr-Latn-ME" dirty="0"/>
              <a:t>12A Achieving your goals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1ED8205F-2969-4916-9411-6A6533C2082E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pPr algn="l"/>
            <a:r>
              <a:rPr lang="sr-Latn-ME" dirty="0"/>
              <a:t>Vocabulary: Money</a:t>
            </a:r>
          </a:p>
          <a:p>
            <a:pPr algn="l"/>
            <a:r>
              <a:rPr lang="sr-Latn-ME" dirty="0"/>
              <a:t>Grammar: Reported Speech</a:t>
            </a:r>
          </a:p>
          <a:p>
            <a:pPr algn="l"/>
            <a:r>
              <a:rPr lang="sr-Latn-ME"/>
              <a:t>Review: </a:t>
            </a:r>
            <a:r>
              <a:rPr lang="sr-Latn-ME" dirty="0"/>
              <a:t>Present and past verb forms, going to, will, can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4383765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8EA7223-32D2-4DC4-883C-8F0FD3E3405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sr-Latn-ME" dirty="0"/>
              <a:t>Vocabulary: Money</a:t>
            </a:r>
            <a:br>
              <a:rPr lang="sr-Latn-ME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1552854-71FA-4735-83E5-42C261AE84D4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r>
              <a:rPr lang="sr-Latn-ME" dirty="0"/>
              <a:t>Please, open your books, p92, and try to do exercise 1 </a:t>
            </a:r>
          </a:p>
          <a:p>
            <a:r>
              <a:rPr lang="sr-Latn-ME" dirty="0"/>
              <a:t>Below, you can find help with new vocabulary</a:t>
            </a:r>
          </a:p>
          <a:p>
            <a:pPr marL="0" indent="0">
              <a:buNone/>
            </a:pPr>
            <a:r>
              <a:rPr lang="sr-Latn-ME" b="1" dirty="0"/>
              <a:t>Lend money (to someone) </a:t>
            </a:r>
            <a:r>
              <a:rPr lang="sr-Latn-ME" dirty="0"/>
              <a:t>give money to someone for a period of time</a:t>
            </a:r>
          </a:p>
          <a:p>
            <a:pPr marL="0" indent="0">
              <a:buNone/>
            </a:pPr>
            <a:r>
              <a:rPr lang="sr-Latn-ME" b="1" dirty="0"/>
              <a:t>Borrow money (from somene) </a:t>
            </a:r>
            <a:r>
              <a:rPr lang="sr-Latn-ME" dirty="0"/>
              <a:t>when you borrow money from a person or a bank and hve to give it back in the future</a:t>
            </a:r>
          </a:p>
          <a:p>
            <a:pPr marL="0" indent="0">
              <a:buNone/>
            </a:pPr>
            <a:r>
              <a:rPr lang="sr-Latn-ME" b="1" dirty="0"/>
              <a:t>Pay  money </a:t>
            </a:r>
            <a:r>
              <a:rPr lang="sr-Latn-ME" dirty="0"/>
              <a:t>back give money back to the person you borrowed it from</a:t>
            </a:r>
          </a:p>
          <a:p>
            <a:pPr marL="0" indent="0">
              <a:buNone/>
            </a:pPr>
            <a:r>
              <a:rPr lang="sr-Latn-ME" b="1" dirty="0"/>
              <a:t>Spend money </a:t>
            </a:r>
            <a:r>
              <a:rPr lang="sr-Latn-ME" dirty="0"/>
              <a:t>use money to buy things</a:t>
            </a:r>
          </a:p>
          <a:p>
            <a:pPr marL="0" indent="0">
              <a:buNone/>
            </a:pPr>
            <a:r>
              <a:rPr lang="sr-Latn-ME" b="1" dirty="0"/>
              <a:t>Save money </a:t>
            </a:r>
            <a:r>
              <a:rPr lang="sr-Latn-ME" dirty="0"/>
              <a:t>keep moey sa that you can use it in the future</a:t>
            </a:r>
          </a:p>
          <a:p>
            <a:pPr marL="0" indent="0">
              <a:buNone/>
            </a:pPr>
            <a:r>
              <a:rPr lang="sr-Latn-ME" b="1" dirty="0"/>
              <a:t>Earn money </a:t>
            </a:r>
            <a:r>
              <a:rPr lang="sr-Latn-ME" dirty="0"/>
              <a:t>get money for doing work</a:t>
            </a:r>
          </a:p>
          <a:p>
            <a:pPr marL="0" indent="0">
              <a:buNone/>
            </a:pPr>
            <a:r>
              <a:rPr lang="sr-Latn-ME" b="1" dirty="0"/>
              <a:t>Win money </a:t>
            </a:r>
            <a:r>
              <a:rPr lang="sr-Latn-ME" dirty="0"/>
              <a:t>get money from a lottery, a competition, a horse race, etc.</a:t>
            </a:r>
          </a:p>
          <a:p>
            <a:pPr marL="0" indent="0">
              <a:buNone/>
            </a:pPr>
            <a:r>
              <a:rPr lang="sr-Latn-ME" b="1" dirty="0"/>
              <a:t>Lose money- </a:t>
            </a:r>
            <a:r>
              <a:rPr lang="sr-Latn-ME" dirty="0"/>
              <a:t>a) opposite of win money, b) you can’t find money you had</a:t>
            </a:r>
          </a:p>
          <a:p>
            <a:pPr marL="0" indent="0">
              <a:buNone/>
            </a:pPr>
            <a:r>
              <a:rPr lang="sr-Latn-ME" b="1" dirty="0"/>
              <a:t>Waste money </a:t>
            </a:r>
            <a:r>
              <a:rPr lang="sr-Latn-ME" dirty="0"/>
              <a:t>(on something) spend money on something you don’t need or want</a:t>
            </a:r>
          </a:p>
          <a:p>
            <a:pPr marL="0" indent="0">
              <a:buNone/>
            </a:pPr>
            <a:r>
              <a:rPr lang="sr-Latn-ME" b="1" dirty="0"/>
              <a:t>Cost a lot of money </a:t>
            </a:r>
            <a:r>
              <a:rPr lang="sr-Latn-ME" dirty="0"/>
              <a:t>pay a lot of money to buy something</a:t>
            </a:r>
          </a:p>
          <a:p>
            <a:pPr marL="0" indent="0">
              <a:buNone/>
            </a:pPr>
            <a:r>
              <a:rPr lang="sr-Latn-ME" b="1" dirty="0"/>
              <a:t>Get money out (of the bank</a:t>
            </a:r>
            <a:r>
              <a:rPr lang="sr-Latn-ME" dirty="0"/>
              <a:t>) take money out of your own bank account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6257907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C52E96-B25E-4178-999D-627293CC559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983615"/>
          </a:xfrm>
        </p:spPr>
        <p:txBody>
          <a:bodyPr>
            <a:normAutofit fontScale="90000"/>
          </a:bodyPr>
          <a:lstStyle/>
          <a:p>
            <a:r>
              <a:rPr lang="sr-Latn-ME" dirty="0"/>
              <a:t>Grammar Reported Speech</a:t>
            </a:r>
            <a:br>
              <a:rPr lang="sr-Latn-ME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34572CF-3CCE-4274-A686-D3708D39FCD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348740"/>
            <a:ext cx="10515600" cy="4828223"/>
          </a:xfrm>
        </p:spPr>
        <p:txBody>
          <a:bodyPr/>
          <a:lstStyle/>
          <a:p>
            <a:r>
              <a:rPr lang="sr-Latn-ME" dirty="0"/>
              <a:t>Please, read the tapescript R12.1, p157.</a:t>
            </a:r>
          </a:p>
          <a:p>
            <a:r>
              <a:rPr lang="sr-Latn-ME" dirty="0"/>
              <a:t>Now, fill in the gaps in exercise 2b), p92.</a:t>
            </a:r>
          </a:p>
          <a:p>
            <a:r>
              <a:rPr lang="sr-Latn-ME" dirty="0"/>
              <a:t>After that, please, read the tapescript R12.2, p157.</a:t>
            </a:r>
          </a:p>
          <a:p>
            <a:pPr marL="0" indent="0">
              <a:buNone/>
            </a:pPr>
            <a:r>
              <a:rPr lang="sr-Latn-ME" dirty="0"/>
              <a:t>Put the sentences 1-5, exercise 3a), p92, in the correct order.</a:t>
            </a:r>
          </a:p>
          <a:p>
            <a:pPr marL="0" indent="0">
              <a:buNone/>
            </a:pPr>
            <a:endParaRPr lang="sr-Latn-ME" dirty="0"/>
          </a:p>
          <a:p>
            <a:pPr marL="0" indent="0">
              <a:buNone/>
            </a:pPr>
            <a:r>
              <a:rPr lang="sr-Latn-ME" dirty="0"/>
              <a:t>Match Philip’s sentences 1-5 in 2b) to Maureen’s sentences a)-e) in 3a).</a:t>
            </a:r>
          </a:p>
          <a:p>
            <a:r>
              <a:rPr lang="sr-Latn-ME" dirty="0"/>
              <a:t>Look at the sentences in 2b) and 3a). Notice how verb changes in reported speech. Then fill in the table in exercise 4, p93.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0646191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79AA153-2736-4D52-8655-F1BA3E669B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448020" y="365125"/>
            <a:ext cx="18448020" cy="1248219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650C302-2AA3-4D7B-AAE0-EF4969E81E7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548640"/>
            <a:ext cx="10515600" cy="5628323"/>
          </a:xfrm>
        </p:spPr>
        <p:txBody>
          <a:bodyPr>
            <a:normAutofit fontScale="92500" lnSpcReduction="10000"/>
          </a:bodyPr>
          <a:lstStyle/>
          <a:p>
            <a:r>
              <a:rPr lang="en-US" dirty="0"/>
              <a:t>If we want to say what other people said, thought or felt, we can use the direct or indirect speech.</a:t>
            </a:r>
            <a:endParaRPr lang="sr-Latn-ME" dirty="0"/>
          </a:p>
          <a:p>
            <a:r>
              <a:rPr lang="en-US" dirty="0"/>
              <a:t>The direct speech:</a:t>
            </a:r>
            <a:r>
              <a:rPr lang="en-US" i="1" dirty="0"/>
              <a:t> "I like it," he said. "Irene is late," he thought. "I will pass the exam," she hoped.</a:t>
            </a:r>
            <a:endParaRPr lang="sr-Latn-ME" i="1" dirty="0"/>
          </a:p>
          <a:p>
            <a:r>
              <a:rPr lang="en-US" dirty="0"/>
              <a:t>The indirect speech: </a:t>
            </a:r>
            <a:r>
              <a:rPr lang="en-US" i="1" dirty="0"/>
              <a:t>He said he liked it. He thought that Irene was late. She hoped she would pass the exam.</a:t>
            </a:r>
            <a:endParaRPr lang="sr-Latn-ME" i="1" dirty="0"/>
          </a:p>
          <a:p>
            <a:r>
              <a:rPr lang="en-US" dirty="0"/>
              <a:t>The indirect speech is typically introduced by verbs such as </a:t>
            </a:r>
            <a:r>
              <a:rPr lang="en-US" i="1" dirty="0"/>
              <a:t>say, tell, admit, complain, explain, remind, reply, think, hope, offer, refuse</a:t>
            </a:r>
            <a:r>
              <a:rPr lang="en-US" dirty="0"/>
              <a:t> etc. in the past tense.</a:t>
            </a:r>
            <a:br>
              <a:rPr lang="en-US" dirty="0"/>
            </a:br>
            <a:r>
              <a:rPr lang="en-US" i="1" dirty="0"/>
              <a:t>He said (that) he didn't want it.</a:t>
            </a:r>
            <a:br>
              <a:rPr lang="en-US" i="1" dirty="0"/>
            </a:br>
            <a:r>
              <a:rPr lang="en-US" i="1" dirty="0"/>
              <a:t>She explained that she had been at the seaside.</a:t>
            </a:r>
            <a:endParaRPr lang="sr-Latn-ME" i="1" dirty="0"/>
          </a:p>
          <a:p>
            <a:r>
              <a:rPr lang="en-US" dirty="0"/>
              <a:t>If these verbs are in the past tense, we change the following:</a:t>
            </a:r>
            <a:br>
              <a:rPr lang="en-US" dirty="0"/>
            </a:br>
            <a:r>
              <a:rPr lang="en-US" dirty="0"/>
              <a:t>a) verb tenses and verb forms</a:t>
            </a:r>
            <a:br>
              <a:rPr lang="en-US" dirty="0"/>
            </a:br>
            <a:r>
              <a:rPr lang="en-US" dirty="0"/>
              <a:t>b) pronouns</a:t>
            </a:r>
            <a:br>
              <a:rPr lang="en-US" dirty="0"/>
            </a:br>
            <a:r>
              <a:rPr lang="en-US" dirty="0"/>
              <a:t>c) the adverbs of time and place</a:t>
            </a:r>
          </a:p>
        </p:txBody>
      </p:sp>
    </p:spTree>
    <p:extLst>
      <p:ext uri="{BB962C8B-B14F-4D97-AF65-F5344CB8AC3E}">
        <p14:creationId xmlns:p14="http://schemas.microsoft.com/office/powerpoint/2010/main" val="295012853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DBC17BB-A85D-48BC-8ECB-F4301746B45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699480" y="365125"/>
            <a:ext cx="342900" cy="1287081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B14346-60DA-48A9-AE93-E71786FCA80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754380"/>
            <a:ext cx="10515600" cy="5422583"/>
          </a:xfrm>
        </p:spPr>
        <p:txBody>
          <a:bodyPr>
            <a:normAutofit fontScale="92500" lnSpcReduction="20000"/>
          </a:bodyPr>
          <a:lstStyle/>
          <a:p>
            <a:r>
              <a:rPr lang="en-US" b="1" dirty="0"/>
              <a:t>A) Verb tenses</a:t>
            </a:r>
            <a:endParaRPr lang="en-US" dirty="0"/>
          </a:p>
          <a:p>
            <a:r>
              <a:rPr lang="en-US" dirty="0"/>
              <a:t>We change the tenses in the following way:</a:t>
            </a:r>
          </a:p>
          <a:p>
            <a:r>
              <a:rPr lang="en-US" dirty="0"/>
              <a:t>Present - past</a:t>
            </a:r>
            <a:br>
              <a:rPr lang="en-US" dirty="0"/>
            </a:br>
            <a:r>
              <a:rPr lang="en-US" i="1" dirty="0"/>
              <a:t>"I never understand you," she told me. - She told me she never understood me.</a:t>
            </a:r>
            <a:br>
              <a:rPr lang="en-US" i="1" dirty="0"/>
            </a:br>
            <a:r>
              <a:rPr lang="en-US" i="1" dirty="0"/>
              <a:t>"We are doing exercises," he explained. - He explained that they were doing exercises.</a:t>
            </a:r>
            <a:endParaRPr lang="en-US" dirty="0"/>
          </a:p>
          <a:p>
            <a:r>
              <a:rPr lang="en-US" dirty="0"/>
              <a:t>Will - </a:t>
            </a:r>
            <a:r>
              <a:rPr lang="sr-Latn-ME" dirty="0"/>
              <a:t>would</a:t>
            </a:r>
            <a:br>
              <a:rPr lang="en-US" dirty="0"/>
            </a:br>
            <a:r>
              <a:rPr lang="en-US" i="1" dirty="0"/>
              <a:t>I will come on Sunday," he reminded me. - He reminded me that he would come on Sunday.</a:t>
            </a:r>
            <a:endParaRPr lang="sr-Latn-ME" i="1" dirty="0"/>
          </a:p>
          <a:p>
            <a:r>
              <a:rPr lang="sr-Latn-ME" dirty="0"/>
              <a:t>Can – could</a:t>
            </a:r>
          </a:p>
          <a:p>
            <a:pPr marL="0" indent="0">
              <a:buNone/>
            </a:pPr>
            <a:r>
              <a:rPr lang="en-US" i="1" dirty="0"/>
              <a:t>"</a:t>
            </a:r>
            <a:r>
              <a:rPr lang="sr-Latn-ME" i="1" dirty="0"/>
              <a:t>I can save some money,</a:t>
            </a:r>
            <a:r>
              <a:rPr lang="en-US" i="1" dirty="0"/>
              <a:t>"</a:t>
            </a:r>
            <a:r>
              <a:rPr lang="sr-Latn-ME" i="1" dirty="0"/>
              <a:t> he promised me. - He promised me that he could save some money. </a:t>
            </a:r>
          </a:p>
          <a:p>
            <a:r>
              <a:rPr lang="sr-Latn-ME" dirty="0"/>
              <a:t>Am/is/are going to – was/were going to</a:t>
            </a:r>
          </a:p>
          <a:p>
            <a:pPr marL="0" indent="0">
              <a:buNone/>
            </a:pPr>
            <a:r>
              <a:rPr lang="en-US" i="1" dirty="0"/>
              <a:t>"</a:t>
            </a:r>
            <a:r>
              <a:rPr lang="sr-Latn-ME" i="1" dirty="0"/>
              <a:t>I’m going to work for a charity,</a:t>
            </a:r>
            <a:r>
              <a:rPr lang="en-US" i="1" dirty="0"/>
              <a:t> "</a:t>
            </a:r>
            <a:r>
              <a:rPr lang="sr-Latn-ME" i="1" dirty="0"/>
              <a:t> she said. – She said she was going to work for a charity.</a:t>
            </a:r>
          </a:p>
          <a:p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81516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378292E-92AC-4252-89CB-F74E364BBE0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18516600" y="250825"/>
            <a:ext cx="10736580" cy="11110595"/>
          </a:xfrm>
        </p:spPr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BDE719F-2F06-41B3-8A80-89046946431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548640"/>
            <a:ext cx="10515600" cy="5628323"/>
          </a:xfrm>
        </p:spPr>
        <p:txBody>
          <a:bodyPr>
            <a:normAutofit fontScale="92500"/>
          </a:bodyPr>
          <a:lstStyle/>
          <a:p>
            <a:r>
              <a:rPr lang="en-US" b="1" dirty="0"/>
              <a:t>B) Pronouns</a:t>
            </a:r>
            <a:endParaRPr lang="en-US" dirty="0"/>
          </a:p>
          <a:p>
            <a:r>
              <a:rPr lang="en-US" dirty="0"/>
              <a:t>We have to change the pronouns to keep the same meaning of a sentence.</a:t>
            </a:r>
            <a:br>
              <a:rPr lang="en-US" dirty="0"/>
            </a:br>
            <a:r>
              <a:rPr lang="en-US" i="1" dirty="0"/>
              <a:t>"We are the best students," he said. - He said they were the best students.</a:t>
            </a:r>
            <a:br>
              <a:rPr lang="en-US" i="1" dirty="0"/>
            </a:br>
            <a:r>
              <a:rPr lang="en-US" i="1" dirty="0"/>
              <a:t>"They </a:t>
            </a:r>
            <a:r>
              <a:rPr lang="sr-Latn-ME" i="1" dirty="0"/>
              <a:t>are </a:t>
            </a:r>
            <a:r>
              <a:rPr lang="en-US" i="1" dirty="0"/>
              <a:t>call</a:t>
            </a:r>
            <a:r>
              <a:rPr lang="sr-Latn-ME" i="1" dirty="0"/>
              <a:t>ing</a:t>
            </a:r>
            <a:r>
              <a:rPr lang="en-US" i="1" dirty="0"/>
              <a:t> us," he said. - He said they </a:t>
            </a:r>
            <a:r>
              <a:rPr lang="sr-Latn-ME" i="1" dirty="0"/>
              <a:t>were </a:t>
            </a:r>
            <a:r>
              <a:rPr lang="en-US" i="1" dirty="0"/>
              <a:t>call</a:t>
            </a:r>
            <a:r>
              <a:rPr lang="sr-Latn-ME" i="1" dirty="0"/>
              <a:t>ing</a:t>
            </a:r>
            <a:r>
              <a:rPr lang="en-US" i="1" dirty="0"/>
              <a:t> them.</a:t>
            </a:r>
            <a:br>
              <a:rPr lang="en-US" i="1" dirty="0"/>
            </a:br>
            <a:r>
              <a:rPr lang="en-US" i="1" dirty="0"/>
              <a:t>"I like your jeans," she said. - She said she liked my jeans.</a:t>
            </a:r>
            <a:br>
              <a:rPr lang="en-US" i="1" dirty="0"/>
            </a:br>
            <a:r>
              <a:rPr lang="en-US" i="1" dirty="0"/>
              <a:t>"I can lend you my car," he said. - He said he could lend me his car.</a:t>
            </a:r>
            <a:endParaRPr lang="en-US" dirty="0"/>
          </a:p>
          <a:p>
            <a:r>
              <a:rPr lang="en-US" dirty="0"/>
              <a:t>Sometimes we have to use a noun instead of a pronoun, otherwise the new sentence is confusing.</a:t>
            </a:r>
            <a:br>
              <a:rPr lang="en-US" dirty="0"/>
            </a:br>
            <a:r>
              <a:rPr lang="en-US" i="1" dirty="0"/>
              <a:t>"He </a:t>
            </a:r>
            <a:r>
              <a:rPr lang="sr-Latn-ME" i="1" dirty="0"/>
              <a:t>knows</a:t>
            </a:r>
            <a:r>
              <a:rPr lang="en-US" i="1" dirty="0"/>
              <a:t> them," Kevin said. - Kevin said that the man </a:t>
            </a:r>
            <a:r>
              <a:rPr lang="sr-Latn-ME" i="1" dirty="0"/>
              <a:t>knew </a:t>
            </a:r>
            <a:r>
              <a:rPr lang="en-US" i="1" dirty="0"/>
              <a:t>them.</a:t>
            </a:r>
            <a:br>
              <a:rPr lang="en-US" dirty="0"/>
            </a:br>
            <a:r>
              <a:rPr lang="en-US" i="1" dirty="0"/>
              <a:t>This </a:t>
            </a:r>
            <a:r>
              <a:rPr lang="en-US" dirty="0"/>
              <a:t>and </a:t>
            </a:r>
            <a:r>
              <a:rPr lang="en-US" i="1" dirty="0"/>
              <a:t>these </a:t>
            </a:r>
            <a:r>
              <a:rPr lang="en-US" dirty="0"/>
              <a:t>are usually substituted.</a:t>
            </a:r>
            <a:br>
              <a:rPr lang="en-US" dirty="0"/>
            </a:br>
            <a:r>
              <a:rPr lang="en-US" i="1" dirty="0"/>
              <a:t>"They will finish it this year," he said. - He said they would finish it that year.</a:t>
            </a:r>
            <a:br>
              <a:rPr lang="en-US" i="1" dirty="0"/>
            </a:br>
            <a:r>
              <a:rPr lang="en-US" i="1" dirty="0"/>
              <a:t>"We want these flowers," they said. - They said they wanted the flowers.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92152755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7D21A39-12CC-420C-81FA-F150E2E20CF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5"/>
            <a:ext cx="160020" cy="1287081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2DA96FB-985E-469E-81A9-D4A2831D352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20000"/>
          </a:bodyPr>
          <a:lstStyle/>
          <a:p>
            <a:pPr marL="0" indent="0">
              <a:buNone/>
            </a:pPr>
            <a:r>
              <a:rPr lang="en-US" b="1" dirty="0"/>
              <a:t>C) Time and place</a:t>
            </a:r>
            <a:endParaRPr lang="sr-Latn-ME" dirty="0"/>
          </a:p>
          <a:p>
            <a:r>
              <a:rPr lang="en-US" dirty="0"/>
              <a:t>The time expressions change as follows.</a:t>
            </a:r>
            <a:br>
              <a:rPr lang="en-US" dirty="0"/>
            </a:br>
            <a:r>
              <a:rPr lang="en-US" i="1" dirty="0"/>
              <a:t>now - then, today - that day, tomorrow - the next day/the following day, the day after tomorrow - in two days' time, yesterday - the day before, the day before yesterday - two days before, next week/month - the following week/month, last week/month - the previous week/month, a year ago - a year before/the previous year</a:t>
            </a:r>
            <a:endParaRPr lang="sr-Latn-ME" i="1" dirty="0"/>
          </a:p>
          <a:p>
            <a:r>
              <a:rPr lang="en-US" i="1" dirty="0"/>
              <a:t>Here </a:t>
            </a:r>
            <a:r>
              <a:rPr lang="en-US" dirty="0"/>
              <a:t>usually becomes </a:t>
            </a:r>
            <a:r>
              <a:rPr lang="en-US" i="1" dirty="0"/>
              <a:t>there</a:t>
            </a:r>
            <a:r>
              <a:rPr lang="en-US" dirty="0"/>
              <a:t>. But sometimes we make different adjustments.</a:t>
            </a:r>
            <a:br>
              <a:rPr lang="en-US" dirty="0"/>
            </a:br>
            <a:r>
              <a:rPr lang="en-US" dirty="0"/>
              <a:t>At school:</a:t>
            </a:r>
            <a:r>
              <a:rPr lang="en-US" i="1" dirty="0"/>
              <a:t> "I'll be here at 10 o'clock," he said. - He said he would be there at 10 o'clock.</a:t>
            </a:r>
            <a:br>
              <a:rPr lang="en-US" dirty="0"/>
            </a:br>
            <a:r>
              <a:rPr lang="en-US" dirty="0"/>
              <a:t>In Baker Street: </a:t>
            </a:r>
            <a:r>
              <a:rPr lang="en-US" i="1" dirty="0"/>
              <a:t>"We'll meet here." - He said they would meet in Baker Street.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90462916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A1C73F1-7C0D-4E78-95F6-0C6FFD0F28B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5"/>
            <a:ext cx="160021" cy="1257363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4CF2ACF-B717-4147-AFB7-07DD5F501EA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005840"/>
            <a:ext cx="10515600" cy="5171123"/>
          </a:xfrm>
        </p:spPr>
        <p:txBody>
          <a:bodyPr>
            <a:normAutofit fontScale="92500" lnSpcReduction="20000"/>
          </a:bodyPr>
          <a:lstStyle/>
          <a:p>
            <a:r>
              <a:rPr lang="sr-Latn-ME" dirty="0"/>
              <a:t>Please, do the exercises 1/2/3/4/5, p59/60, Workbook.</a:t>
            </a:r>
          </a:p>
          <a:p>
            <a:endParaRPr lang="sr-Latn-ME" dirty="0"/>
          </a:p>
          <a:p>
            <a:r>
              <a:rPr lang="sr-Latn-ME" dirty="0"/>
              <a:t>Answers:</a:t>
            </a:r>
          </a:p>
          <a:p>
            <a:r>
              <a:rPr lang="sr-Latn-ME" dirty="0"/>
              <a:t>1.</a:t>
            </a:r>
          </a:p>
          <a:p>
            <a:pPr marL="0" indent="0">
              <a:buNone/>
            </a:pPr>
            <a:r>
              <a:rPr lang="sr-Latn-ME" dirty="0"/>
              <a:t>2. Waste	3. spend; save	4. borrow; pay	5. lend	</a:t>
            </a:r>
          </a:p>
          <a:p>
            <a:pPr marL="0" indent="0">
              <a:buNone/>
            </a:pPr>
            <a:r>
              <a:rPr lang="sr-Latn-ME" dirty="0"/>
              <a:t>6. get		7. win; save		8. spend; earn</a:t>
            </a:r>
          </a:p>
          <a:p>
            <a:r>
              <a:rPr lang="sr-Latn-ME" dirty="0"/>
              <a:t>2.</a:t>
            </a:r>
          </a:p>
          <a:p>
            <a:pPr marL="514350" indent="-514350">
              <a:buAutoNum type="alphaLcParenR"/>
            </a:pPr>
            <a:r>
              <a:rPr lang="sr-Latn-ME" dirty="0"/>
              <a:t>2-c		3-a		4-e		5-b</a:t>
            </a:r>
          </a:p>
          <a:p>
            <a:pPr marL="514350" indent="-514350">
              <a:buAutoNum type="alphaLcParenR"/>
            </a:pPr>
            <a:r>
              <a:rPr lang="sr-Latn-ME" dirty="0"/>
              <a:t>2. Money can’t buy you love.</a:t>
            </a:r>
          </a:p>
          <a:p>
            <a:pPr marL="0" indent="0">
              <a:buNone/>
            </a:pPr>
            <a:r>
              <a:rPr lang="sr-Latn-ME" dirty="0"/>
              <a:t>3. The hardest thing in the world is to understand tax.</a:t>
            </a:r>
          </a:p>
          <a:p>
            <a:pPr marL="0" indent="0">
              <a:buNone/>
            </a:pPr>
            <a:r>
              <a:rPr lang="sr-Latn-ME" dirty="0"/>
              <a:t>4. I am going to be a millionaire before I’m 30.</a:t>
            </a:r>
          </a:p>
          <a:p>
            <a:pPr marL="0" indent="0">
              <a:buNone/>
            </a:pPr>
            <a:r>
              <a:rPr lang="sr-Latn-ME" dirty="0"/>
              <a:t>5. I am working as hard as I can.</a:t>
            </a:r>
          </a:p>
          <a:p>
            <a:pPr marL="0" indent="0">
              <a:buNone/>
            </a:pPr>
            <a:endParaRPr lang="sr-Latn-ME" dirty="0"/>
          </a:p>
          <a:p>
            <a:pPr marL="514350" indent="-514350">
              <a:buAutoNum type="alphaLcParenR"/>
            </a:pPr>
            <a:endParaRPr lang="sr-Latn-ME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2923268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CCC87B-FAA7-4650-9086-90548E73466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365125"/>
            <a:ext cx="160020" cy="12596495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699CFA6-6D44-4368-A5F3-C4C0FE2630E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365125"/>
            <a:ext cx="10515600" cy="5811838"/>
          </a:xfrm>
        </p:spPr>
        <p:txBody>
          <a:bodyPr>
            <a:normAutofit fontScale="92500" lnSpcReduction="10000"/>
          </a:bodyPr>
          <a:lstStyle/>
          <a:p>
            <a:r>
              <a:rPr lang="sr-Latn-ME" dirty="0"/>
              <a:t>4.</a:t>
            </a:r>
          </a:p>
          <a:p>
            <a:pPr marL="0" indent="0">
              <a:buNone/>
            </a:pPr>
            <a:r>
              <a:rPr lang="sr-Latn-ME" dirty="0"/>
              <a:t>2. Said	3. tell		4. said	5. say		6. told		 7. said	8. told</a:t>
            </a:r>
          </a:p>
          <a:p>
            <a:r>
              <a:rPr lang="sr-Latn-ME" dirty="0"/>
              <a:t>5.</a:t>
            </a:r>
          </a:p>
          <a:p>
            <a:pPr marL="0" indent="0">
              <a:buNone/>
            </a:pPr>
            <a:r>
              <a:rPr lang="sr-Latn-ME" dirty="0"/>
              <a:t>2. Get		3. working	4. spend	5. save	6. move</a:t>
            </a:r>
          </a:p>
          <a:p>
            <a:pPr marL="0" indent="0">
              <a:buNone/>
            </a:pPr>
            <a:r>
              <a:rPr lang="sr-Latn-ME" dirty="0"/>
              <a:t>7. Be		8. leaving</a:t>
            </a:r>
          </a:p>
          <a:p>
            <a:r>
              <a:rPr lang="sr-Latn-ME" dirty="0"/>
              <a:t>6.</a:t>
            </a:r>
          </a:p>
          <a:p>
            <a:pPr marL="0" indent="0">
              <a:buNone/>
            </a:pPr>
            <a:r>
              <a:rPr lang="sr-Latn-ME" dirty="0"/>
              <a:t>2. Going to get promoted then.</a:t>
            </a:r>
          </a:p>
          <a:p>
            <a:pPr marL="0" indent="0">
              <a:buNone/>
            </a:pPr>
            <a:r>
              <a:rPr lang="sr-Latn-ME" dirty="0"/>
              <a:t>3. Was working really hard at that moment.</a:t>
            </a:r>
          </a:p>
          <a:p>
            <a:pPr marL="0" indent="0">
              <a:buNone/>
            </a:pPr>
            <a:r>
              <a:rPr lang="sr-Latn-ME" dirty="0"/>
              <a:t>4. She spent all her money on rent and food.</a:t>
            </a:r>
          </a:p>
          <a:p>
            <a:pPr marL="0" indent="0">
              <a:buNone/>
            </a:pPr>
            <a:r>
              <a:rPr lang="sr-Latn-ME" dirty="0"/>
              <a:t>5. Joel  that she couldn’t save anything.</a:t>
            </a:r>
          </a:p>
          <a:p>
            <a:pPr marL="0" indent="0">
              <a:buNone/>
            </a:pPr>
            <a:r>
              <a:rPr lang="sr-Latn-ME" dirty="0"/>
              <a:t>6. Were going to move offices the following month.</a:t>
            </a:r>
          </a:p>
          <a:p>
            <a:pPr marL="0" indent="0">
              <a:buNone/>
            </a:pPr>
            <a:r>
              <a:rPr lang="sr-Latn-ME" dirty="0"/>
              <a:t>7. Her journey to work would be a lot longer.</a:t>
            </a:r>
          </a:p>
          <a:p>
            <a:pPr marL="0" indent="0">
              <a:buNone/>
            </a:pPr>
            <a:r>
              <a:rPr lang="sr-Latn-ME" dirty="0"/>
              <a:t>8. Tia that he was leaving the following month.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249376868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4A311B-A96A-4BFE-9BF1-2E9C167C0D4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14950440" y="500062"/>
            <a:ext cx="5844540" cy="10701338"/>
          </a:xfrm>
        </p:spPr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CDB7C5F-9DDB-42E1-8303-454D8221602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pPr algn="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09845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F46216B-77A9-411A-B9D3-5023FCB70208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412</TotalTime>
  <Words>1228</Words>
  <Application>Microsoft Office PowerPoint</Application>
  <PresentationFormat>Widescreen</PresentationFormat>
  <Paragraphs>77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4" baseType="lpstr">
      <vt:lpstr>Arial</vt:lpstr>
      <vt:lpstr>Calibri</vt:lpstr>
      <vt:lpstr>Calibri Light</vt:lpstr>
      <vt:lpstr>Office Theme</vt:lpstr>
      <vt:lpstr>12A Achieving your goals</vt:lpstr>
      <vt:lpstr>Vocabulary: Money </vt:lpstr>
      <vt:lpstr>Grammar Reported Speech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Administrator</dc:creator>
  <cp:lastModifiedBy>Administrator</cp:lastModifiedBy>
  <cp:revision>15</cp:revision>
  <dcterms:created xsi:type="dcterms:W3CDTF">2020-04-28T08:39:54Z</dcterms:created>
  <dcterms:modified xsi:type="dcterms:W3CDTF">2020-04-28T16:39:17Z</dcterms:modified>
</cp:coreProperties>
</file>