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162" y="28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heme" Target="theme/theme1.xml"/><Relationship Id="rId5" Type="http://schemas.openxmlformats.org/officeDocument/2006/relationships/slide" Target="slides/slide4.xml"/><Relationship Id="rId10" Type="http://schemas.openxmlformats.org/officeDocument/2006/relationships/viewProps" Target="viewProps.xml"/><Relationship Id="rId4" Type="http://schemas.openxmlformats.org/officeDocument/2006/relationships/slide" Target="slides/slide3.xml"/><Relationship Id="rId9" Type="http://schemas.openxmlformats.org/officeDocument/2006/relationships/presProps" Target="pres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4007510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290079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4685593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4224347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5911207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3371594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304887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8194998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75111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6802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440430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769EB3-2F38-4308-B942-CBB3843E4023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2899378-8931-4FB6-A900-B46558BFF72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97941855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D71B14E-0A10-4DD3-84AA-2FF02B7A427B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11D Did you?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718FB413-77BF-4305-8288-446E38643EBE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 dirty="0"/>
              <a:t>Real World: Echo questions</a:t>
            </a:r>
          </a:p>
          <a:p>
            <a:pPr algn="l"/>
            <a:r>
              <a:rPr lang="sr-Latn-ME" dirty="0"/>
              <a:t>Review: Auxiliary verbs</a:t>
            </a:r>
          </a:p>
          <a:p>
            <a:pPr algn="l"/>
            <a:r>
              <a:rPr lang="sr-Latn-ME" dirty="0"/>
              <a:t>Review: Crime words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5623959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EC1D40-8980-410A-88A9-40D44B9E6CD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0" cy="128708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E8D6DA-4517-46CF-9320-48A873ACDCE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143000"/>
            <a:ext cx="10515600" cy="5033963"/>
          </a:xfrm>
        </p:spPr>
        <p:txBody>
          <a:bodyPr/>
          <a:lstStyle/>
          <a:p>
            <a:r>
              <a:rPr lang="sr-Latn-ME" dirty="0"/>
              <a:t>Please, open your books, p90 and try to do exercise 1. Look at the picture. Where are the people? What are they doing?</a:t>
            </a:r>
          </a:p>
          <a:p>
            <a:r>
              <a:rPr lang="sr-Latn-ME" dirty="0"/>
              <a:t>Then, complete the conversations A-D with these echo questions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sr-Latn-ME" dirty="0"/>
              <a:t>Didn’t you?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sr-Latn-ME" dirty="0"/>
              <a:t>Are you?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sr-Latn-ME" dirty="0"/>
              <a:t>Doesn’t he?</a:t>
            </a:r>
          </a:p>
          <a:p>
            <a:pPr>
              <a:buFont typeface="Wingdings" panose="05000000000000000000" pitchFamily="2" charset="2"/>
              <a:buChar char="v"/>
            </a:pPr>
            <a:r>
              <a:rPr lang="sr-Latn-ME" dirty="0"/>
              <a:t>Has she?</a:t>
            </a:r>
          </a:p>
          <a:p>
            <a:r>
              <a:rPr lang="sr-Latn-ME" dirty="0"/>
              <a:t>Please, try to do exercise 2, p90.</a:t>
            </a:r>
          </a:p>
          <a:p>
            <a:r>
              <a:rPr lang="sr-Latn-ME" dirty="0"/>
              <a:t>Check your answers, p156, R11.7</a:t>
            </a:r>
          </a:p>
          <a:p>
            <a:endParaRPr lang="sr-Latn-ME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2846786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87B8EB5-C2FC-436C-8DAE-B94B486FA8A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sr-Latn-ME" dirty="0"/>
              <a:t>Real World: Echo questions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1DB84A-3CF1-495E-9000-13521195922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440180"/>
            <a:ext cx="10515600" cy="5052695"/>
          </a:xfrm>
        </p:spPr>
        <p:txBody>
          <a:bodyPr>
            <a:normAutofit/>
          </a:bodyPr>
          <a:lstStyle/>
          <a:p>
            <a:r>
              <a:rPr lang="sr-Latn-ME" dirty="0"/>
              <a:t>We use echo questions (Didn’t you? Are you?, etc.) when we are interested or surprised.</a:t>
            </a:r>
          </a:p>
          <a:p>
            <a:r>
              <a:rPr lang="sr-Latn-ME" dirty="0"/>
              <a:t>We usually use the </a:t>
            </a:r>
            <a:r>
              <a:rPr lang="sr-Latn-ME" b="1" dirty="0"/>
              <a:t>auxiliary </a:t>
            </a:r>
            <a:r>
              <a:rPr lang="sr-Latn-ME" dirty="0"/>
              <a:t>in echo questions:</a:t>
            </a:r>
          </a:p>
          <a:p>
            <a:pPr marL="0" indent="0">
              <a:buNone/>
            </a:pPr>
            <a:r>
              <a:rPr lang="sr-Latn-ME" i="1" dirty="0"/>
              <a:t>Hanna’s had twins. Has she? Not: </a:t>
            </a:r>
            <a:r>
              <a:rPr lang="sr-Latn-ME" i="1" strike="sngStrike" dirty="0"/>
              <a:t>Has she had?</a:t>
            </a:r>
          </a:p>
          <a:p>
            <a:r>
              <a:rPr lang="sr-Latn-ME" dirty="0"/>
              <a:t>We only use </a:t>
            </a:r>
            <a:r>
              <a:rPr lang="sr-Latn-ME" b="1" dirty="0"/>
              <a:t>subject pronouns </a:t>
            </a:r>
            <a:r>
              <a:rPr lang="sr-Latn-ME" dirty="0"/>
              <a:t>in echo questions:</a:t>
            </a:r>
          </a:p>
          <a:p>
            <a:pPr marL="0" indent="0">
              <a:buNone/>
            </a:pPr>
            <a:r>
              <a:rPr lang="sr-Latn-ME" i="1" dirty="0"/>
              <a:t>Max doesn’t want to sell his computer. Does he? Not: </a:t>
            </a:r>
            <a:r>
              <a:rPr lang="sr-Latn-ME" i="1" strike="sngStrike" dirty="0"/>
              <a:t>Doesn’t he?</a:t>
            </a:r>
          </a:p>
          <a:p>
            <a:r>
              <a:rPr lang="sr-Latn-ME" dirty="0"/>
              <a:t>If the sentence is </a:t>
            </a:r>
            <a:r>
              <a:rPr lang="sr-Latn-ME" b="1" dirty="0"/>
              <a:t>positive</a:t>
            </a:r>
            <a:r>
              <a:rPr lang="sr-Latn-ME" dirty="0"/>
              <a:t>, the echo question is </a:t>
            </a:r>
            <a:r>
              <a:rPr lang="sr-Latn-ME" b="1" dirty="0"/>
              <a:t>positive</a:t>
            </a:r>
            <a:r>
              <a:rPr lang="sr-Latn-ME" dirty="0"/>
              <a:t>:</a:t>
            </a:r>
          </a:p>
          <a:p>
            <a:pPr marL="0" indent="0">
              <a:buNone/>
            </a:pPr>
            <a:r>
              <a:rPr lang="sr-Latn-ME" i="1" dirty="0"/>
              <a:t>I’m going to Rome next month. Are you?</a:t>
            </a:r>
          </a:p>
          <a:p>
            <a:r>
              <a:rPr lang="sr-Latn-ME" dirty="0"/>
              <a:t>If the sentence is </a:t>
            </a:r>
            <a:r>
              <a:rPr lang="sr-Latn-ME" b="1" dirty="0"/>
              <a:t>negative</a:t>
            </a:r>
            <a:r>
              <a:rPr lang="sr-Latn-ME" dirty="0"/>
              <a:t>, the echo question is </a:t>
            </a:r>
            <a:r>
              <a:rPr lang="sr-Latn-ME" b="1" dirty="0"/>
              <a:t>negative</a:t>
            </a:r>
            <a:r>
              <a:rPr lang="sr-Latn-ME" dirty="0"/>
              <a:t>:</a:t>
            </a:r>
          </a:p>
          <a:p>
            <a:pPr marL="0" indent="0">
              <a:buNone/>
            </a:pPr>
            <a:r>
              <a:rPr lang="sr-Latn-ME" i="1" dirty="0"/>
              <a:t>I didn’t go to work today. Didn’t you?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2854880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44D818-E89A-48C5-92E1-B0385D478F2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0" cy="128708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63B1237-76AA-4EC5-8FCD-C05AB0699D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754380"/>
            <a:ext cx="10515600" cy="5422583"/>
          </a:xfrm>
        </p:spPr>
        <p:txBody>
          <a:bodyPr/>
          <a:lstStyle/>
          <a:p>
            <a:r>
              <a:rPr lang="sr-Latn-ME" dirty="0"/>
              <a:t>To respond to a positive sentence in the Present Simple or Past Simple, we use </a:t>
            </a:r>
            <a:r>
              <a:rPr lang="sr-Latn-ME" i="1" dirty="0"/>
              <a:t>do, does </a:t>
            </a:r>
            <a:r>
              <a:rPr lang="sr-Latn-ME" dirty="0"/>
              <a:t>or </a:t>
            </a:r>
            <a:r>
              <a:rPr lang="sr-Latn-ME" i="1" dirty="0"/>
              <a:t>did </a:t>
            </a:r>
            <a:r>
              <a:rPr lang="sr-Latn-ME" dirty="0"/>
              <a:t>in the echo question:</a:t>
            </a:r>
          </a:p>
          <a:p>
            <a:pPr marL="0" indent="0">
              <a:buNone/>
            </a:pPr>
            <a:r>
              <a:rPr lang="sr-Latn-ME" i="1" dirty="0"/>
              <a:t>His mother really likes it here. Does she?</a:t>
            </a:r>
          </a:p>
          <a:p>
            <a:r>
              <a:rPr lang="sr-Latn-ME" dirty="0"/>
              <a:t>To respond to a sentence with the verb </a:t>
            </a:r>
            <a:r>
              <a:rPr lang="sr-Latn-ME" i="1" dirty="0"/>
              <a:t>have got,</a:t>
            </a:r>
            <a:r>
              <a:rPr lang="sr-Latn-ME" dirty="0"/>
              <a:t> we use </a:t>
            </a:r>
            <a:r>
              <a:rPr lang="sr-Latn-ME" i="1" dirty="0"/>
              <a:t>have/haven’t </a:t>
            </a:r>
            <a:r>
              <a:rPr lang="sr-Latn-ME" dirty="0"/>
              <a:t>or </a:t>
            </a:r>
            <a:r>
              <a:rPr lang="sr-Latn-ME" i="1" dirty="0"/>
              <a:t>has/hasn’t </a:t>
            </a:r>
            <a:r>
              <a:rPr lang="sr-Latn-ME" dirty="0"/>
              <a:t>in the echo question:</a:t>
            </a:r>
          </a:p>
          <a:p>
            <a:pPr marL="0" indent="0">
              <a:buNone/>
            </a:pPr>
            <a:r>
              <a:rPr lang="sr-Latn-ME" i="1" dirty="0"/>
              <a:t>He’s got three brothers. Has he?</a:t>
            </a:r>
          </a:p>
          <a:p>
            <a:r>
              <a:rPr lang="sr-Latn-ME" dirty="0"/>
              <a:t>To respond to a sentence with the verb </a:t>
            </a:r>
            <a:r>
              <a:rPr lang="sr-Latn-ME" i="1" dirty="0"/>
              <a:t>be</a:t>
            </a:r>
            <a:r>
              <a:rPr lang="sr-Latn-ME" dirty="0"/>
              <a:t>, we use </a:t>
            </a:r>
            <a:r>
              <a:rPr lang="sr-Latn-ME" i="1" dirty="0"/>
              <a:t>am, is/isn’t </a:t>
            </a:r>
            <a:r>
              <a:rPr lang="sr-Latn-ME" dirty="0"/>
              <a:t>or</a:t>
            </a:r>
            <a:r>
              <a:rPr lang="sr-Latn-ME" i="1" dirty="0"/>
              <a:t> are/aren’t </a:t>
            </a:r>
            <a:r>
              <a:rPr lang="sr-Latn-ME" dirty="0"/>
              <a:t>in the echo question:</a:t>
            </a:r>
          </a:p>
          <a:p>
            <a:pPr marL="0" indent="0">
              <a:buNone/>
            </a:pPr>
            <a:r>
              <a:rPr lang="sr-Latn-ME" i="1" dirty="0"/>
              <a:t>My car’s twenty years old. Is it?</a:t>
            </a:r>
          </a:p>
          <a:p>
            <a:r>
              <a:rPr lang="sr-Latn-ME" dirty="0"/>
              <a:t>We say </a:t>
            </a:r>
            <a:r>
              <a:rPr lang="sr-Latn-ME" i="1" dirty="0"/>
              <a:t>Aren’t I? </a:t>
            </a:r>
            <a:r>
              <a:rPr lang="sr-Latn-ME" dirty="0"/>
              <a:t>Not </a:t>
            </a:r>
            <a:r>
              <a:rPr lang="sr-Latn-ME" i="1" strike="sngStrike" dirty="0"/>
              <a:t>Amn’t I?</a:t>
            </a:r>
          </a:p>
          <a:p>
            <a:pPr marL="0" indent="0">
              <a:buNone/>
            </a:pPr>
            <a:r>
              <a:rPr lang="sr-Latn-ME" i="1" dirty="0"/>
              <a:t>You aren’t in this class. Aren’t I?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0744919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8D3BAB4-C2A0-42CE-9675-D01351F2466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4241780" cy="1099629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7CE9749-5D71-4434-B75F-0A0E05FF7FE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617220"/>
            <a:ext cx="10515600" cy="5559743"/>
          </a:xfrm>
        </p:spPr>
        <p:txBody>
          <a:bodyPr/>
          <a:lstStyle/>
          <a:p>
            <a:r>
              <a:rPr lang="sr-Latn-ME" dirty="0"/>
              <a:t>Please, do the exercises 1/2/3/4, p59, Workbook.</a:t>
            </a:r>
          </a:p>
          <a:p>
            <a:endParaRPr lang="sr-Latn-ME" dirty="0"/>
          </a:p>
          <a:p>
            <a:r>
              <a:rPr lang="sr-Latn-ME" dirty="0"/>
              <a:t>Now, please, read the text in R11.10, p56.</a:t>
            </a:r>
          </a:p>
          <a:p>
            <a:pPr marL="0" indent="0">
              <a:buNone/>
            </a:pPr>
            <a:r>
              <a:rPr lang="sr-Latn-ME" dirty="0"/>
              <a:t>Angus is talking about his friend, Josh. Respond with an echo question.</a:t>
            </a:r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r>
              <a:rPr lang="sr-Latn-ME" dirty="0"/>
              <a:t>Answers:</a:t>
            </a:r>
          </a:p>
          <a:p>
            <a:pPr marL="0" indent="0">
              <a:buNone/>
            </a:pPr>
            <a:r>
              <a:rPr lang="sr-Latn-ME" dirty="0"/>
              <a:t>Is he?		Did he?	Hasn’t he?	Has he?	Is she?</a:t>
            </a:r>
          </a:p>
          <a:p>
            <a:pPr marL="0" indent="0">
              <a:buNone/>
            </a:pPr>
            <a:r>
              <a:rPr lang="sr-Latn-ME" dirty="0"/>
              <a:t>Did they?	Does she?	Did she?	Has he?	Are you?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96752780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BFEFF1-1477-4356-B28C-324F1E97AB1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11 Review, p91, Student’s book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5BFE45D-9A50-4D6C-AF87-903FE0B9FEC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Answers:</a:t>
            </a:r>
          </a:p>
          <a:p>
            <a:pPr marL="0" indent="0">
              <a:buNone/>
            </a:pPr>
            <a:r>
              <a:rPr lang="sr-Latn-ME" dirty="0"/>
              <a:t>1. a) 1.get	2.pass		3.have	4.have	5.get		6.get</a:t>
            </a:r>
          </a:p>
          <a:p>
            <a:pPr marL="514350" indent="-514350">
              <a:buAutoNum type="arabicPeriod" startAt="2"/>
            </a:pPr>
            <a:r>
              <a:rPr lang="sr-Latn-ME" dirty="0"/>
              <a:t>2.hasn’t gone ... Yet	3. has already phoned	4.has just sent</a:t>
            </a:r>
          </a:p>
          <a:p>
            <a:pPr marL="0" indent="0">
              <a:buNone/>
            </a:pPr>
            <a:r>
              <a:rPr lang="sr-Latn-ME" dirty="0"/>
              <a:t>	5.has already written	6.Has she invited ... yet?</a:t>
            </a:r>
          </a:p>
          <a:p>
            <a:pPr marL="0" indent="0">
              <a:buNone/>
            </a:pPr>
            <a:r>
              <a:rPr lang="sr-Latn-ME" dirty="0"/>
              <a:t>3. c) 1. burglaries	2.robbery; robbers/thieves	</a:t>
            </a:r>
          </a:p>
          <a:p>
            <a:pPr marL="0" indent="0">
              <a:buNone/>
            </a:pPr>
            <a:r>
              <a:rPr lang="sr-Latn-ME" dirty="0"/>
              <a:t>	3.Murderer		4.robbed; stole	</a:t>
            </a:r>
          </a:p>
          <a:p>
            <a:pPr marL="0" indent="0">
              <a:buNone/>
            </a:pPr>
            <a:r>
              <a:rPr lang="sr-Latn-ME" dirty="0"/>
              <a:t>4. a) 1. where	2. who	3. where	</a:t>
            </a:r>
          </a:p>
          <a:p>
            <a:pPr marL="0" indent="0">
              <a:buNone/>
            </a:pPr>
            <a:r>
              <a:rPr lang="sr-Latn-ME" dirty="0"/>
              <a:t>	4. which	5. which	6. who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1437209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5148779-B7F2-47F2-B8AF-9D74D01CC01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5681960" y="365125"/>
            <a:ext cx="11452860" cy="1037907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5F6A287-8408-4F18-B464-3950368B12B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/>
          </a:p>
          <a:p>
            <a:pPr marL="0" indent="0" algn="r">
              <a:buNone/>
            </a:pPr>
            <a:r>
              <a:rPr lang="sr-Latn-ME"/>
              <a:t>Lecturer </a:t>
            </a:r>
            <a:r>
              <a:rPr lang="sr-Latn-ME" dirty="0"/>
              <a:t>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pPr algn="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38269975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F46216B-77A9-411A-B9D3-5023FCB70208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51</TotalTime>
  <Words>554</Words>
  <Application>Microsoft Office PowerPoint</Application>
  <PresentationFormat>Widescreen</PresentationFormat>
  <Paragraphs>53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2" baseType="lpstr">
      <vt:lpstr>Arial</vt:lpstr>
      <vt:lpstr>Calibri</vt:lpstr>
      <vt:lpstr>Calibri Light</vt:lpstr>
      <vt:lpstr>Wingdings</vt:lpstr>
      <vt:lpstr>Office Theme</vt:lpstr>
      <vt:lpstr>11D Did you?</vt:lpstr>
      <vt:lpstr>PowerPoint Presentation</vt:lpstr>
      <vt:lpstr>Real World: Echo questions </vt:lpstr>
      <vt:lpstr>PowerPoint Presentation</vt:lpstr>
      <vt:lpstr>PowerPoint Presentation</vt:lpstr>
      <vt:lpstr>11 Review, p91, Student’s book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11D Did you?</dc:title>
  <dc:creator>Administrator</dc:creator>
  <cp:lastModifiedBy>Administrator</cp:lastModifiedBy>
  <cp:revision>12</cp:revision>
  <dcterms:created xsi:type="dcterms:W3CDTF">2020-04-28T07:47:06Z</dcterms:created>
  <dcterms:modified xsi:type="dcterms:W3CDTF">2020-04-28T08:38:48Z</dcterms:modified>
</cp:coreProperties>
</file>