
<file path=[Content_Types].xml><?xml version="1.0" encoding="utf-8"?>
<Types xmlns="http://schemas.openxmlformats.org/package/2006/content-types">
  <Default Extension="png" ContentType="image/png"/>
  <Default Extension="wma" ContentType="audio/x-ms-wma"/>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4" d="100"/>
          <a:sy n="74" d="100"/>
        </p:scale>
        <p:origin x="576"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38908781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11970828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182435857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233115916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13476130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408672907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22901341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42592893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dirty="0"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34284275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56310564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57854656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427383393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428966926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373498068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383688651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2D8B917-99D4-4EF2-A1AE-1236380787BC}" type="datetimeFigureOut">
              <a:rPr lang="en-US" smtClean="0"/>
              <a:t>4/28/2020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8AE4854-73B1-4A48-8C2F-19D375FD7D88}" type="slidenum">
              <a:rPr lang="en-US" smtClean="0"/>
              <a:t>‹#›</a:t>
            </a:fld>
            <a:endParaRPr lang="en-US" dirty="0"/>
          </a:p>
        </p:txBody>
      </p:sp>
    </p:spTree>
    <p:extLst>
      <p:ext uri="{BB962C8B-B14F-4D97-AF65-F5344CB8AC3E}">
        <p14:creationId xmlns:p14="http://schemas.microsoft.com/office/powerpoint/2010/main" val="17785866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92D8B917-99D4-4EF2-A1AE-1236380787BC}" type="datetimeFigureOut">
              <a:rPr lang="en-US" smtClean="0"/>
              <a:t>4/28/2020</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88AE4854-73B1-4A48-8C2F-19D375FD7D88}" type="slidenum">
              <a:rPr lang="en-US" smtClean="0"/>
              <a:t>‹#›</a:t>
            </a:fld>
            <a:endParaRPr lang="en-US" dirty="0"/>
          </a:p>
        </p:txBody>
      </p:sp>
    </p:spTree>
    <p:extLst>
      <p:ext uri="{BB962C8B-B14F-4D97-AF65-F5344CB8AC3E}">
        <p14:creationId xmlns:p14="http://schemas.microsoft.com/office/powerpoint/2010/main" val="93561541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1.wma"/><Relationship Id="rId1" Type="http://schemas.microsoft.com/office/2007/relationships/media" Target="../media/media1.wma"/><Relationship Id="rId4" Type="http://schemas.openxmlformats.org/officeDocument/2006/relationships/image" Target="../media/image1.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2.wma"/><Relationship Id="rId1" Type="http://schemas.microsoft.com/office/2007/relationships/media" Target="../media/media2.wma"/><Relationship Id="rId4" Type="http://schemas.openxmlformats.org/officeDocument/2006/relationships/image" Target="../media/image1.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5C that smells nice!</a:t>
            </a:r>
            <a:endParaRPr lang="en-US" dirty="0"/>
          </a:p>
        </p:txBody>
      </p:sp>
      <p:sp>
        <p:nvSpPr>
          <p:cNvPr id="3" name="Subtitle 2"/>
          <p:cNvSpPr>
            <a:spLocks noGrp="1"/>
          </p:cNvSpPr>
          <p:nvPr>
            <p:ph type="subTitle" idx="1"/>
          </p:nvPr>
        </p:nvSpPr>
        <p:spPr/>
        <p:txBody>
          <a:bodyPr>
            <a:normAutofit lnSpcReduction="10000"/>
          </a:bodyPr>
          <a:lstStyle/>
          <a:p>
            <a:r>
              <a:rPr lang="en-US" dirty="0" smtClean="0"/>
              <a:t>Vocabulary: back referencing</a:t>
            </a:r>
          </a:p>
          <a:p>
            <a:r>
              <a:rPr lang="en-US" dirty="0" smtClean="0"/>
              <a:t>Listening: The history of perfumes/homophones</a:t>
            </a:r>
          </a:p>
          <a:p>
            <a:r>
              <a:rPr lang="en-US" dirty="0" smtClean="0"/>
              <a:t>Reading: The history of flowers</a:t>
            </a:r>
          </a:p>
          <a:p>
            <a:endParaRPr lang="en-US" dirty="0"/>
          </a:p>
        </p:txBody>
      </p:sp>
    </p:spTree>
    <p:extLst>
      <p:ext uri="{BB962C8B-B14F-4D97-AF65-F5344CB8AC3E}">
        <p14:creationId xmlns:p14="http://schemas.microsoft.com/office/powerpoint/2010/main" val="16599336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571223" y="412124"/>
            <a:ext cx="9104031" cy="1200329"/>
          </a:xfrm>
          <a:prstGeom prst="rect">
            <a:avLst/>
          </a:prstGeom>
          <a:noFill/>
        </p:spPr>
        <p:txBody>
          <a:bodyPr wrap="none" rtlCol="0">
            <a:spAutoFit/>
          </a:bodyPr>
          <a:lstStyle/>
          <a:p>
            <a:r>
              <a:rPr lang="en-US" dirty="0" smtClean="0"/>
              <a:t>Today’s lesson is about perfumes, so let’s warm up with doing exercise one on page 42</a:t>
            </a:r>
          </a:p>
          <a:p>
            <a:r>
              <a:rPr lang="en-US" dirty="0" smtClean="0"/>
              <a:t>To those questions add the following ones:</a:t>
            </a:r>
          </a:p>
          <a:p>
            <a:r>
              <a:rPr lang="en-US" dirty="0" smtClean="0"/>
              <a:t>What is your favorite perfume? How did you chose it?</a:t>
            </a:r>
          </a:p>
          <a:p>
            <a:endParaRPr lang="en-US" dirty="0"/>
          </a:p>
        </p:txBody>
      </p:sp>
      <p:sp>
        <p:nvSpPr>
          <p:cNvPr id="3" name="TextBox 2"/>
          <p:cNvSpPr txBox="1"/>
          <p:nvPr/>
        </p:nvSpPr>
        <p:spPr>
          <a:xfrm>
            <a:off x="1522198" y="1612453"/>
            <a:ext cx="9047129" cy="5078313"/>
          </a:xfrm>
          <a:prstGeom prst="rect">
            <a:avLst/>
          </a:prstGeom>
          <a:noFill/>
        </p:spPr>
        <p:txBody>
          <a:bodyPr wrap="square" rtlCol="0">
            <a:spAutoFit/>
          </a:bodyPr>
          <a:lstStyle/>
          <a:p>
            <a:r>
              <a:rPr lang="en-US" dirty="0" smtClean="0"/>
              <a:t>New vocabulary</a:t>
            </a:r>
          </a:p>
          <a:p>
            <a:r>
              <a:rPr lang="en-US" u="sng" dirty="0" smtClean="0">
                <a:solidFill>
                  <a:srgbClr val="C00000"/>
                </a:solidFill>
              </a:rPr>
              <a:t>A tomb(n)-</a:t>
            </a:r>
            <a:r>
              <a:rPr lang="en-US" dirty="0" smtClean="0"/>
              <a:t>a large vault, typically an underground one, for burying the dead.</a:t>
            </a:r>
          </a:p>
          <a:p>
            <a:r>
              <a:rPr lang="en-US" dirty="0" smtClean="0"/>
              <a:t>-an enclosure for a corpse cut in the earth or in rock.</a:t>
            </a:r>
          </a:p>
          <a:p>
            <a:r>
              <a:rPr lang="en-US" dirty="0" smtClean="0"/>
              <a:t>-a monument to the memory of a dead person, erected over their burial place.</a:t>
            </a:r>
          </a:p>
          <a:p>
            <a:r>
              <a:rPr lang="en-US" u="sng" dirty="0" smtClean="0">
                <a:solidFill>
                  <a:srgbClr val="C00000"/>
                </a:solidFill>
              </a:rPr>
              <a:t>A feast(n</a:t>
            </a:r>
            <a:r>
              <a:rPr lang="en-US" dirty="0" smtClean="0"/>
              <a:t>)-a large meal, typically a celebratory one.</a:t>
            </a:r>
          </a:p>
          <a:p>
            <a:r>
              <a:rPr lang="en-US" dirty="0" smtClean="0"/>
              <a:t>-an annual religious celebration</a:t>
            </a:r>
          </a:p>
          <a:p>
            <a:r>
              <a:rPr lang="en-US" dirty="0" smtClean="0"/>
              <a:t>-(v)-eat and drink sumptuously</a:t>
            </a:r>
          </a:p>
          <a:p>
            <a:r>
              <a:rPr lang="en-US" u="sng" dirty="0" smtClean="0">
                <a:solidFill>
                  <a:srgbClr val="C00000"/>
                </a:solidFill>
              </a:rPr>
              <a:t>To soak(v)-</a:t>
            </a:r>
            <a:r>
              <a:rPr lang="en-US" dirty="0" smtClean="0"/>
              <a:t>make or allow (something) to become thoroughly wet by immersing it in liquid.</a:t>
            </a:r>
          </a:p>
          <a:p>
            <a:r>
              <a:rPr lang="en-US" u="sng" dirty="0" smtClean="0">
                <a:solidFill>
                  <a:srgbClr val="C00000"/>
                </a:solidFill>
              </a:rPr>
              <a:t>A glove(n)-</a:t>
            </a:r>
            <a:r>
              <a:rPr lang="en-US" dirty="0" smtClean="0"/>
              <a:t>a covering for the hand worn for protection against cold or dirt and typically having separate parts for each finger and the thumb.</a:t>
            </a:r>
          </a:p>
          <a:p>
            <a:r>
              <a:rPr lang="en-US" u="sng" dirty="0" smtClean="0">
                <a:solidFill>
                  <a:srgbClr val="C00000"/>
                </a:solidFill>
              </a:rPr>
              <a:t>A scent(n)-</a:t>
            </a:r>
            <a:r>
              <a:rPr lang="en-US" dirty="0" smtClean="0"/>
              <a:t>a distinctive smell, especially one that is pleasant</a:t>
            </a:r>
          </a:p>
          <a:p>
            <a:r>
              <a:rPr lang="en-US" dirty="0" smtClean="0"/>
              <a:t>-a trail indicated by the characteristic smell of an animal and perceptible to hounds or other animals.</a:t>
            </a:r>
          </a:p>
          <a:p>
            <a:r>
              <a:rPr lang="en-US" u="sng" dirty="0" smtClean="0">
                <a:solidFill>
                  <a:srgbClr val="C00000"/>
                </a:solidFill>
              </a:rPr>
              <a:t>A </a:t>
            </a:r>
            <a:r>
              <a:rPr lang="en-US" u="sng" dirty="0" smtClean="0">
                <a:solidFill>
                  <a:srgbClr val="C00000"/>
                </a:solidFill>
              </a:rPr>
              <a:t>fragnance</a:t>
            </a:r>
            <a:r>
              <a:rPr lang="en-US" u="sng" dirty="0" smtClean="0">
                <a:solidFill>
                  <a:srgbClr val="C00000"/>
                </a:solidFill>
              </a:rPr>
              <a:t>(n)-</a:t>
            </a:r>
            <a:r>
              <a:rPr lang="en-US" dirty="0" smtClean="0"/>
              <a:t>a pleasant, sweet smell</a:t>
            </a:r>
          </a:p>
          <a:p>
            <a:r>
              <a:rPr lang="en-US" dirty="0" smtClean="0"/>
              <a:t>-a perfume or aftershave</a:t>
            </a:r>
          </a:p>
          <a:p>
            <a:r>
              <a:rPr lang="en-US" u="sng" dirty="0" smtClean="0">
                <a:solidFill>
                  <a:srgbClr val="C00000"/>
                </a:solidFill>
              </a:rPr>
              <a:t>Wax(n)-</a:t>
            </a:r>
            <a:r>
              <a:rPr lang="en-US" dirty="0" smtClean="0"/>
              <a:t>a sticky yellowish </a:t>
            </a:r>
            <a:r>
              <a:rPr lang="en-US" dirty="0" smtClean="0"/>
              <a:t>mouldable</a:t>
            </a:r>
            <a:r>
              <a:rPr lang="en-US" dirty="0" smtClean="0"/>
              <a:t> substance secreted by honeybees as the material of a honeycomb; beeswax</a:t>
            </a:r>
            <a:endParaRPr lang="en-US" dirty="0"/>
          </a:p>
        </p:txBody>
      </p:sp>
    </p:spTree>
    <p:extLst>
      <p:ext uri="{BB962C8B-B14F-4D97-AF65-F5344CB8AC3E}">
        <p14:creationId xmlns:p14="http://schemas.microsoft.com/office/powerpoint/2010/main" val="26242808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043190" y="837127"/>
            <a:ext cx="10032642" cy="2031325"/>
          </a:xfrm>
          <a:prstGeom prst="rect">
            <a:avLst/>
          </a:prstGeom>
          <a:noFill/>
        </p:spPr>
        <p:txBody>
          <a:bodyPr wrap="square" rtlCol="0">
            <a:spAutoFit/>
          </a:bodyPr>
          <a:lstStyle/>
          <a:p>
            <a:r>
              <a:rPr lang="en-US" dirty="0" smtClean="0"/>
              <a:t>Look at the photos on the page 42. What do you know about these famous people?</a:t>
            </a:r>
          </a:p>
          <a:p>
            <a:r>
              <a:rPr lang="en-US" dirty="0" smtClean="0"/>
              <a:t>Before listening, could you please try to fill in the blank gaps in exercise 2c) students book page 42. After that let’s check your answers while listening the lecture about The History of Perfume.</a:t>
            </a:r>
          </a:p>
          <a:p>
            <a:endParaRPr lang="en-US" dirty="0"/>
          </a:p>
          <a:p>
            <a:r>
              <a:rPr lang="en-US" dirty="0" smtClean="0"/>
              <a:t>Now, listen again and make notes about the topics 1-8 in exercise 3b page 42. </a:t>
            </a:r>
          </a:p>
          <a:p>
            <a:r>
              <a:rPr lang="en-US" dirty="0" smtClean="0"/>
              <a:t> </a:t>
            </a:r>
            <a:endParaRPr lang="en-US" dirty="0"/>
          </a:p>
        </p:txBody>
      </p:sp>
      <p:sp>
        <p:nvSpPr>
          <p:cNvPr id="3" name="TextBox 2"/>
          <p:cNvSpPr txBox="1"/>
          <p:nvPr/>
        </p:nvSpPr>
        <p:spPr>
          <a:xfrm>
            <a:off x="1146220" y="4211392"/>
            <a:ext cx="9710670" cy="2031325"/>
          </a:xfrm>
          <a:prstGeom prst="rect">
            <a:avLst/>
          </a:prstGeom>
          <a:noFill/>
        </p:spPr>
        <p:txBody>
          <a:bodyPr wrap="square" rtlCol="0">
            <a:spAutoFit/>
          </a:bodyPr>
          <a:lstStyle/>
          <a:p>
            <a:r>
              <a:rPr lang="en-US" u="sng" dirty="0" smtClean="0">
                <a:solidFill>
                  <a:srgbClr val="C00000"/>
                </a:solidFill>
              </a:rPr>
              <a:t>Homophones</a:t>
            </a:r>
          </a:p>
          <a:p>
            <a:r>
              <a:rPr lang="en-US" dirty="0" smtClean="0"/>
              <a:t>Homonym comes from the Greek homo which means “same” and </a:t>
            </a:r>
            <a:r>
              <a:rPr lang="en-US" dirty="0" smtClean="0"/>
              <a:t>onym</a:t>
            </a:r>
            <a:r>
              <a:rPr lang="en-US" dirty="0" smtClean="0"/>
              <a:t> which means “name.” When we talk about words, however, what should we use to define their names? The spelling or the pronunciation?  Probably both. Homonyms, therefore, can be defined as two or more words that share the same spelling, or the same pronunciation, or both, but have different meanings.</a:t>
            </a:r>
          </a:p>
          <a:p>
            <a:endParaRPr lang="en-US" dirty="0"/>
          </a:p>
        </p:txBody>
      </p:sp>
      <p:pic>
        <p:nvPicPr>
          <p:cNvPr id="4" name="06 R5.5">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5791200" y="3124200"/>
            <a:ext cx="609600" cy="609600"/>
          </a:xfrm>
          <a:prstGeom prst="rect">
            <a:avLst/>
          </a:prstGeom>
        </p:spPr>
      </p:pic>
    </p:spTree>
    <p:extLst>
      <p:ext uri="{BB962C8B-B14F-4D97-AF65-F5344CB8AC3E}">
        <p14:creationId xmlns:p14="http://schemas.microsoft.com/office/powerpoint/2010/main" val="1406507550"/>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160820" fill="hold"/>
                                        <p:tgtEl>
                                          <p:spTgt spid="4"/>
                                        </p:tgtEl>
                                      </p:cBhvr>
                                    </p:cmd>
                                  </p:childTnLst>
                                </p:cTn>
                              </p:par>
                            </p:childTnLst>
                          </p:cTn>
                        </p:par>
                      </p:childTnLst>
                    </p:cTn>
                  </p:par>
                </p:childTnLst>
              </p:cTn>
              <p:nextCondLst>
                <p:cond evt="onClick" delay="0">
                  <p:tgtEl>
                    <p:spTgt spid="4"/>
                  </p:tgtEl>
                </p:cond>
              </p:nextCondLst>
            </p:seq>
            <p:audio>
              <p:cMediaNode vol="80000">
                <p:cTn id="7" fill="hold" display="0">
                  <p:stCondLst>
                    <p:cond delay="indefinite"/>
                  </p:stCondLst>
                  <p:endCondLst>
                    <p:cond evt="onStopAudio" delay="0">
                      <p:tgtEl>
                        <p:sldTgt/>
                      </p:tgtEl>
                    </p:cond>
                  </p:endCondLst>
                </p:cTn>
                <p:tgtEl>
                  <p:spTgt spid="4"/>
                </p:tgtEl>
              </p:cMediaNode>
            </p:audi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658127" y="321972"/>
            <a:ext cx="9687339" cy="6555641"/>
          </a:xfrm>
          <a:prstGeom prst="rect">
            <a:avLst/>
          </a:prstGeom>
          <a:noFill/>
        </p:spPr>
        <p:txBody>
          <a:bodyPr wrap="square" rtlCol="0">
            <a:spAutoFit/>
          </a:bodyPr>
          <a:lstStyle/>
          <a:p>
            <a:r>
              <a:rPr lang="en-US" sz="1400" dirty="0" smtClean="0"/>
              <a:t>Since there are several “types” of homonyms (e.g., same spelling but different pronunciation, same pronunciation but different spelling, same spelling and same pronunciation), further categorization is needed. We can say that homonyms represent the big category, from which 3 sub-categories emerge:</a:t>
            </a:r>
          </a:p>
          <a:p>
            <a:r>
              <a:rPr lang="en-US" sz="1400" b="1" dirty="0" smtClean="0"/>
              <a:t>Homophones</a:t>
            </a:r>
            <a:r>
              <a:rPr lang="en-US" sz="1400" dirty="0" smtClean="0"/>
              <a:t>: two or more words that share the same pronunciation but have different meanings. They may or may not be spelled on the same way.</a:t>
            </a:r>
          </a:p>
          <a:p>
            <a:r>
              <a:rPr lang="en-US" sz="1400" dirty="0" smtClean="0"/>
              <a:t>Examples: write and right, desert (to abandon) and desert(a thing deserved)</a:t>
            </a:r>
          </a:p>
          <a:p>
            <a:r>
              <a:rPr lang="en-US" sz="1400" b="1" dirty="0" smtClean="0"/>
              <a:t>Homographs: </a:t>
            </a:r>
            <a:r>
              <a:rPr lang="en-US" sz="1400" dirty="0" smtClean="0"/>
              <a:t>homonyms that share the same spelling. They may or may not have the same pronunciation.</a:t>
            </a:r>
          </a:p>
          <a:p>
            <a:r>
              <a:rPr lang="en-US" sz="1400" dirty="0" smtClean="0"/>
              <a:t>Examples: present (a gift) and present (to introduce), row(argument) and row (propel with oars)</a:t>
            </a:r>
          </a:p>
          <a:p>
            <a:r>
              <a:rPr lang="en-US" sz="1400" dirty="0" smtClean="0"/>
              <a:t>Heteronyms: those are homonyms that share the same spelling but have different pronunciations. That is, they are homographs which are not homophones.</a:t>
            </a:r>
          </a:p>
          <a:p>
            <a:r>
              <a:rPr lang="en-US" sz="1400" dirty="0" smtClean="0"/>
              <a:t>Example: desert (to abandon) and desert (arid region)</a:t>
            </a:r>
          </a:p>
          <a:p>
            <a:endParaRPr lang="en-US" sz="1400" dirty="0"/>
          </a:p>
          <a:p>
            <a:r>
              <a:rPr lang="en-US" sz="1400" dirty="0" smtClean="0"/>
              <a:t>These frequently confused homophones include:</a:t>
            </a:r>
          </a:p>
          <a:p>
            <a:endParaRPr lang="en-US" sz="1400" dirty="0" smtClean="0"/>
          </a:p>
          <a:p>
            <a:r>
              <a:rPr lang="en-US" sz="1400" dirty="0" smtClean="0"/>
              <a:t>accept/except: Accept is a verb that means to take or receive. Except is used as a preposition or conjunction to mean but or exclude.</a:t>
            </a:r>
          </a:p>
          <a:p>
            <a:endParaRPr lang="en-US" sz="1400" dirty="0" smtClean="0"/>
          </a:p>
          <a:p>
            <a:r>
              <a:rPr lang="en-US" sz="1400" dirty="0" smtClean="0"/>
              <a:t>affect/effect: Affect is a verb (in most cases) and indicates influence. Effect is a noun (in most cases) and is the result of an action or change.</a:t>
            </a:r>
          </a:p>
          <a:p>
            <a:endParaRPr lang="en-US" sz="1400" dirty="0" smtClean="0"/>
          </a:p>
          <a:p>
            <a:r>
              <a:rPr lang="en-US" sz="1400" dirty="0" smtClean="0"/>
              <a:t>compliment/complement: Compliment means to say something nice about someone or something. Complement means something that enhances or completes.</a:t>
            </a:r>
          </a:p>
          <a:p>
            <a:endParaRPr lang="en-US" sz="1400" dirty="0" smtClean="0"/>
          </a:p>
          <a:p>
            <a:r>
              <a:rPr lang="en-US" sz="1400" dirty="0" smtClean="0"/>
              <a:t>then/than: Then is a versatile word used as an adverb, noun or adjective to show the order of how things happened. Than is a subordinating conjunction you can use to make comparisons.</a:t>
            </a:r>
          </a:p>
          <a:p>
            <a:endParaRPr lang="en-US" sz="1400" dirty="0" smtClean="0"/>
          </a:p>
          <a:p>
            <a:r>
              <a:rPr lang="en-US" sz="1400" dirty="0" smtClean="0"/>
              <a:t>to/too: To can be a preposition or infinitive when used with a verb. Too is an adverb or a synonym for also.</a:t>
            </a:r>
          </a:p>
          <a:p>
            <a:endParaRPr lang="en-US" sz="1400" dirty="0" smtClean="0"/>
          </a:p>
          <a:p>
            <a:r>
              <a:rPr lang="en-US" sz="1400" dirty="0" smtClean="0"/>
              <a:t>you're/your: You're is a contraction for you are. Your is a pronoun.</a:t>
            </a:r>
          </a:p>
          <a:p>
            <a:endParaRPr lang="en-US" sz="1400" dirty="0"/>
          </a:p>
        </p:txBody>
      </p:sp>
    </p:spTree>
    <p:extLst>
      <p:ext uri="{BB962C8B-B14F-4D97-AF65-F5344CB8AC3E}">
        <p14:creationId xmlns:p14="http://schemas.microsoft.com/office/powerpoint/2010/main" val="1505418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339403" y="618186"/>
            <a:ext cx="9272789" cy="584775"/>
          </a:xfrm>
          <a:prstGeom prst="rect">
            <a:avLst/>
          </a:prstGeom>
          <a:noFill/>
        </p:spPr>
        <p:txBody>
          <a:bodyPr wrap="square" rtlCol="0">
            <a:spAutoFit/>
          </a:bodyPr>
          <a:lstStyle/>
          <a:p>
            <a:r>
              <a:rPr lang="en-US" sz="1600" dirty="0" smtClean="0"/>
              <a:t>Now, take a few minutes to practice homophones by doing exercise 4 b). Listen to ten sentences from the lecture and chose the correct word in each sentences:</a:t>
            </a:r>
            <a:endParaRPr lang="en-US" sz="1600" dirty="0"/>
          </a:p>
        </p:txBody>
      </p:sp>
      <p:pic>
        <p:nvPicPr>
          <p:cNvPr id="3" name="07 R5.6">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4657859" y="1617372"/>
            <a:ext cx="609600" cy="609600"/>
          </a:xfrm>
          <a:prstGeom prst="rect">
            <a:avLst/>
          </a:prstGeom>
        </p:spPr>
      </p:pic>
      <p:sp>
        <p:nvSpPr>
          <p:cNvPr id="4" name="TextBox 3"/>
          <p:cNvSpPr txBox="1"/>
          <p:nvPr/>
        </p:nvSpPr>
        <p:spPr>
          <a:xfrm>
            <a:off x="1506828" y="2678806"/>
            <a:ext cx="5584799" cy="369332"/>
          </a:xfrm>
          <a:prstGeom prst="rect">
            <a:avLst/>
          </a:prstGeom>
          <a:noFill/>
        </p:spPr>
        <p:txBody>
          <a:bodyPr wrap="none" rtlCol="0">
            <a:spAutoFit/>
          </a:bodyPr>
          <a:lstStyle/>
          <a:p>
            <a:r>
              <a:rPr lang="en-US" dirty="0" smtClean="0"/>
              <a:t>Now, how many more homophones can you think of?</a:t>
            </a:r>
            <a:endParaRPr lang="en-US" dirty="0"/>
          </a:p>
        </p:txBody>
      </p:sp>
      <p:sp>
        <p:nvSpPr>
          <p:cNvPr id="5" name="TextBox 4"/>
          <p:cNvSpPr txBox="1"/>
          <p:nvPr/>
        </p:nvSpPr>
        <p:spPr>
          <a:xfrm>
            <a:off x="1339403" y="3747752"/>
            <a:ext cx="9890974" cy="2523768"/>
          </a:xfrm>
          <a:prstGeom prst="rect">
            <a:avLst/>
          </a:prstGeom>
          <a:noFill/>
        </p:spPr>
        <p:txBody>
          <a:bodyPr wrap="square" rtlCol="0">
            <a:spAutoFit/>
          </a:bodyPr>
          <a:lstStyle/>
          <a:p>
            <a:r>
              <a:rPr lang="en-US" sz="1400" dirty="0" smtClean="0"/>
              <a:t>Reading</a:t>
            </a:r>
          </a:p>
          <a:p>
            <a:r>
              <a:rPr lang="en-US" sz="1400" dirty="0"/>
              <a:t> </a:t>
            </a:r>
            <a:r>
              <a:rPr lang="en-US" sz="1600" b="1" u="sng" dirty="0" smtClean="0">
                <a:solidFill>
                  <a:srgbClr val="C00000"/>
                </a:solidFill>
              </a:rPr>
              <a:t>The history of flowers</a:t>
            </a:r>
          </a:p>
          <a:p>
            <a:r>
              <a:rPr lang="en-US" sz="1600" dirty="0" smtClean="0"/>
              <a:t>Tulips and roses</a:t>
            </a:r>
          </a:p>
          <a:p>
            <a:r>
              <a:rPr lang="en-US" sz="1400" dirty="0" smtClean="0"/>
              <a:t>In this section we are going to deal with improving Reading skills band better understanding of a text as a whole. Before reading here are some explanation of less known words and expressions:</a:t>
            </a:r>
          </a:p>
          <a:p>
            <a:r>
              <a:rPr lang="en-US" sz="1400" b="1" u="sng" dirty="0" smtClean="0">
                <a:solidFill>
                  <a:srgbClr val="C00000"/>
                </a:solidFill>
              </a:rPr>
              <a:t>To cultivate(v)-</a:t>
            </a:r>
            <a:r>
              <a:rPr lang="en-US" sz="1400" dirty="0" smtClean="0"/>
              <a:t>prepare and use (land) for crops or gardening; try to acquire or develop (a quality or skill).</a:t>
            </a:r>
          </a:p>
          <a:p>
            <a:r>
              <a:rPr lang="en-US" sz="1400" b="1" u="sng" dirty="0" smtClean="0">
                <a:solidFill>
                  <a:srgbClr val="C00000"/>
                </a:solidFill>
              </a:rPr>
              <a:t>A botanist(n</a:t>
            </a:r>
            <a:r>
              <a:rPr lang="en-US" sz="1400" dirty="0" smtClean="0"/>
              <a:t>)-an expert in or student of the scientific study of plants.</a:t>
            </a:r>
          </a:p>
          <a:p>
            <a:r>
              <a:rPr lang="en-US" sz="1400" b="1" u="sng" dirty="0" smtClean="0">
                <a:solidFill>
                  <a:srgbClr val="C00000"/>
                </a:solidFill>
              </a:rPr>
              <a:t>Botanical garden(n)-</a:t>
            </a:r>
            <a:r>
              <a:rPr lang="en-US" sz="1400" dirty="0" smtClean="0"/>
              <a:t>an establishment where plants are grown for scientific study and display to the public.</a:t>
            </a:r>
          </a:p>
          <a:p>
            <a:r>
              <a:rPr lang="en-US" sz="1400" b="1" u="sng" dirty="0" smtClean="0">
                <a:solidFill>
                  <a:srgbClr val="C00000"/>
                </a:solidFill>
              </a:rPr>
              <a:t>Confetti(n)-</a:t>
            </a:r>
            <a:r>
              <a:rPr lang="en-US" sz="1400" dirty="0" smtClean="0"/>
              <a:t>small pieces of </a:t>
            </a:r>
            <a:r>
              <a:rPr lang="en-US" sz="1400" dirty="0" smtClean="0"/>
              <a:t>coloured</a:t>
            </a:r>
            <a:r>
              <a:rPr lang="en-US" sz="1400" dirty="0" smtClean="0"/>
              <a:t> paper traditionally thrown over a bride and bridegroom by their wedding guests after the marriage ceremony has taken place.</a:t>
            </a:r>
          </a:p>
          <a:p>
            <a:r>
              <a:rPr lang="en-US" sz="1400" b="1" u="sng" dirty="0" smtClean="0">
                <a:solidFill>
                  <a:srgbClr val="C00000"/>
                </a:solidFill>
              </a:rPr>
              <a:t>currency(n)-</a:t>
            </a:r>
            <a:r>
              <a:rPr lang="en-US" sz="1400" dirty="0" smtClean="0"/>
              <a:t>a system of money in general use in a particular country.</a:t>
            </a:r>
            <a:endParaRPr lang="en-US" sz="1400" dirty="0"/>
          </a:p>
        </p:txBody>
      </p:sp>
    </p:spTree>
    <p:extLst>
      <p:ext uri="{BB962C8B-B14F-4D97-AF65-F5344CB8AC3E}">
        <p14:creationId xmlns:p14="http://schemas.microsoft.com/office/powerpoint/2010/main" val="1273939602"/>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90557" fill="hold"/>
                                        <p:tgtEl>
                                          <p:spTgt spid="3"/>
                                        </p:tgtEl>
                                      </p:cBhvr>
                                    </p:cmd>
                                  </p:childTnLst>
                                </p:cTn>
                              </p:par>
                            </p:childTnLst>
                          </p:cTn>
                        </p:par>
                      </p:childTnLst>
                    </p:cTn>
                  </p:par>
                </p:childTnLst>
              </p:cTn>
              <p:nextCondLst>
                <p:cond evt="onClick" delay="0">
                  <p:tgtEl>
                    <p:spTgt spid="3"/>
                  </p:tgtEl>
                </p:cond>
              </p:nextCondLst>
            </p:seq>
            <p:audio>
              <p:cMediaNode vol="80000">
                <p:cTn id="7" fill="hold" display="0">
                  <p:stCondLst>
                    <p:cond delay="indefinite"/>
                  </p:stCondLst>
                  <p:endCondLst>
                    <p:cond evt="onStopAudio" delay="0">
                      <p:tgtEl>
                        <p:sldTgt/>
                      </p:tgtEl>
                    </p:cond>
                  </p:endCondLst>
                </p:cTn>
                <p:tgtEl>
                  <p:spTgt spid="3"/>
                </p:tgtEl>
              </p:cMediaNode>
            </p:audi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437882" y="734096"/>
            <a:ext cx="10650828" cy="1754326"/>
          </a:xfrm>
          <a:prstGeom prst="rect">
            <a:avLst/>
          </a:prstGeom>
          <a:noFill/>
        </p:spPr>
        <p:txBody>
          <a:bodyPr wrap="square" rtlCol="0">
            <a:spAutoFit/>
          </a:bodyPr>
          <a:lstStyle/>
          <a:p>
            <a:r>
              <a:rPr lang="en-US" dirty="0" smtClean="0"/>
              <a:t>Please read two texts about the history of flowers and try to answer the questions in exercise 5b) page 43 as well as exercise 6 a).</a:t>
            </a:r>
          </a:p>
          <a:p>
            <a:r>
              <a:rPr lang="en-US" dirty="0" smtClean="0"/>
              <a:t>For improving your speaking skills try to imagine that you are going to  design of a new perfume or aftershave. Discuss the ideas which are given in exercise 7 page 43.</a:t>
            </a:r>
          </a:p>
          <a:p>
            <a:endParaRPr lang="en-US" dirty="0"/>
          </a:p>
          <a:p>
            <a:r>
              <a:rPr lang="en-US" dirty="0" smtClean="0"/>
              <a:t>For more information on these topics please do your workbook pp. 28. </a:t>
            </a:r>
            <a:endParaRPr lang="en-US" dirty="0"/>
          </a:p>
        </p:txBody>
      </p:sp>
      <p:sp>
        <p:nvSpPr>
          <p:cNvPr id="3" name="TextBox 2"/>
          <p:cNvSpPr txBox="1"/>
          <p:nvPr/>
        </p:nvSpPr>
        <p:spPr>
          <a:xfrm>
            <a:off x="837127" y="3554569"/>
            <a:ext cx="6249531" cy="369332"/>
          </a:xfrm>
          <a:prstGeom prst="rect">
            <a:avLst/>
          </a:prstGeom>
          <a:noFill/>
        </p:spPr>
        <p:txBody>
          <a:bodyPr wrap="none" rtlCol="0">
            <a:spAutoFit/>
          </a:bodyPr>
          <a:lstStyle/>
          <a:p>
            <a:r>
              <a:rPr lang="en-US" dirty="0" smtClean="0"/>
              <a:t>Thank you for your attention and Stay healthy, Stay home!</a:t>
            </a:r>
            <a:endParaRPr lang="en-US" dirty="0"/>
          </a:p>
        </p:txBody>
      </p:sp>
    </p:spTree>
    <p:extLst>
      <p:ext uri="{BB962C8B-B14F-4D97-AF65-F5344CB8AC3E}">
        <p14:creationId xmlns:p14="http://schemas.microsoft.com/office/powerpoint/2010/main" val="3039450311"/>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125</TotalTime>
  <Words>1000</Words>
  <Application>Microsoft Office PowerPoint</Application>
  <PresentationFormat>Widescreen</PresentationFormat>
  <Paragraphs>65</Paragraphs>
  <Slides>6</Slides>
  <Notes>0</Notes>
  <HiddenSlides>0</HiddenSlides>
  <MMClips>2</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vt:i4>
      </vt:variant>
    </vt:vector>
  </HeadingPairs>
  <TitlesOfParts>
    <vt:vector size="10" baseType="lpstr">
      <vt:lpstr>Arial</vt:lpstr>
      <vt:lpstr>Trebuchet MS</vt:lpstr>
      <vt:lpstr>Wingdings 3</vt:lpstr>
      <vt:lpstr>Facet</vt:lpstr>
      <vt:lpstr>5C that smells nice!</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5C that smells nice!</dc:title>
  <dc:creator>PC</dc:creator>
  <cp:lastModifiedBy>PC</cp:lastModifiedBy>
  <cp:revision>9</cp:revision>
  <dcterms:created xsi:type="dcterms:W3CDTF">2020-04-28T06:40:11Z</dcterms:created>
  <dcterms:modified xsi:type="dcterms:W3CDTF">2020-04-28T08:45:37Z</dcterms:modified>
</cp:coreProperties>
</file>