
<file path=[Content_Types].xml><?xml version="1.0" encoding="utf-8"?>
<Types xmlns="http://schemas.openxmlformats.org/package/2006/content-types">
  <Default Extension="png" ContentType="image/png"/>
  <Default Extension="jpeg" ContentType="image/jpeg"/>
  <Default Extension="wma" ContentType="audio/x-ms-wma"/>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59" r:id="rId5"/>
    <p:sldId id="260" r:id="rId6"/>
    <p:sldId id="261" r:id="rId7"/>
    <p:sldId id="262" r:id="rId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varScale="1">
        <p:scale>
          <a:sx n="74" d="100"/>
          <a:sy n="74" d="100"/>
        </p:scale>
        <p:origin x="576" y="7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147464698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322987910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199971139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215044740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54037568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426359138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153277455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241906579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dirty="0"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145105527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99364661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AF6C51D-7E71-4C86-B76D-5C00B89F6564}" type="slidenum">
              <a:rPr lang="en-US" smtClean="0"/>
              <a:t>‹#›</a:t>
            </a:fld>
            <a:endParaRPr lang="en-US" dirty="0"/>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117631592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216010322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AF6C51D-7E71-4C86-B76D-5C00B89F6564}" type="slidenum">
              <a:rPr lang="en-US" smtClean="0"/>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298302730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106313156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291121346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9393DA23-6782-4582-906E-C4790EFEA8AB}" type="datetimeFigureOut">
              <a:rPr lang="en-US" smtClean="0"/>
              <a:t>4/30/2020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AF6C51D-7E71-4C86-B76D-5C00B89F6564}" type="slidenum">
              <a:rPr lang="en-US" smtClean="0"/>
              <a:t>‹#›</a:t>
            </a:fld>
            <a:endParaRPr lang="en-US" dirty="0"/>
          </a:p>
        </p:txBody>
      </p:sp>
    </p:spTree>
    <p:extLst>
      <p:ext uri="{BB962C8B-B14F-4D97-AF65-F5344CB8AC3E}">
        <p14:creationId xmlns:p14="http://schemas.microsoft.com/office/powerpoint/2010/main" val="70079907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9393DA23-6782-4582-906E-C4790EFEA8AB}" type="datetimeFigureOut">
              <a:rPr lang="en-US" smtClean="0"/>
              <a:t>4/30/2020</a:t>
            </a:fld>
            <a:endParaRPr lang="en-US" dirty="0"/>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3AF6C51D-7E71-4C86-B76D-5C00B89F6564}" type="slidenum">
              <a:rPr lang="en-US" smtClean="0"/>
              <a:t>‹#›</a:t>
            </a:fld>
            <a:endParaRPr lang="en-US" dirty="0"/>
          </a:p>
        </p:txBody>
      </p:sp>
    </p:spTree>
    <p:extLst>
      <p:ext uri="{BB962C8B-B14F-4D97-AF65-F5344CB8AC3E}">
        <p14:creationId xmlns:p14="http://schemas.microsoft.com/office/powerpoint/2010/main" val="2255697646"/>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wma"/><Relationship Id="rId1" Type="http://schemas.microsoft.com/office/2007/relationships/media" Target="../media/media1.wma"/><Relationship Id="rId4" Type="http://schemas.openxmlformats.org/officeDocument/2006/relationships/image" Target="../media/image2.png"/></Relationships>
</file>

<file path=ppt/slides/_rels/slide4.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audio" Target="../media/media2.wma"/><Relationship Id="rId1" Type="http://schemas.microsoft.com/office/2007/relationships/media" Target="../media/media2.wma"/><Relationship Id="rId4" Type="http://schemas.openxmlformats.org/officeDocument/2006/relationships/image" Target="../media/image2.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5D Ecological footprints</a:t>
            </a:r>
            <a:endParaRPr lang="en-US" dirty="0"/>
          </a:p>
        </p:txBody>
      </p:sp>
      <p:sp>
        <p:nvSpPr>
          <p:cNvPr id="3" name="Subtitle 2"/>
          <p:cNvSpPr>
            <a:spLocks noGrp="1"/>
          </p:cNvSpPr>
          <p:nvPr>
            <p:ph type="subTitle" idx="1"/>
          </p:nvPr>
        </p:nvSpPr>
        <p:spPr/>
        <p:txBody>
          <a:bodyPr>
            <a:normAutofit fontScale="62500" lnSpcReduction="20000"/>
          </a:bodyPr>
          <a:lstStyle/>
          <a:p>
            <a:r>
              <a:rPr lang="en-US" dirty="0" smtClean="0"/>
              <a:t>Vocabulary: adjectives fro giving opinions</a:t>
            </a:r>
          </a:p>
          <a:p>
            <a:r>
              <a:rPr lang="en-US" dirty="0" smtClean="0"/>
              <a:t>Discussion language: opinions</a:t>
            </a:r>
          </a:p>
          <a:p>
            <a:r>
              <a:rPr lang="en-US" dirty="0" smtClean="0"/>
              <a:t>Linking and contractions</a:t>
            </a:r>
          </a:p>
          <a:p>
            <a:r>
              <a:rPr lang="en-US" dirty="0" smtClean="0"/>
              <a:t>Review :homophones</a:t>
            </a:r>
            <a:endParaRPr lang="en-US" dirty="0"/>
          </a:p>
        </p:txBody>
      </p:sp>
    </p:spTree>
    <p:extLst>
      <p:ext uri="{BB962C8B-B14F-4D97-AF65-F5344CB8AC3E}">
        <p14:creationId xmlns:p14="http://schemas.microsoft.com/office/powerpoint/2010/main" val="72043655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781318"/>
          </a:xfrm>
        </p:spPr>
        <p:txBody>
          <a:bodyPr>
            <a:normAutofit fontScale="90000"/>
          </a:bodyPr>
          <a:lstStyle/>
          <a:p>
            <a:r>
              <a:rPr lang="en-US" sz="2400" dirty="0" smtClean="0"/>
              <a:t>Vocabulary</a:t>
            </a:r>
            <a:br>
              <a:rPr lang="en-US" sz="2400" dirty="0" smtClean="0"/>
            </a:br>
            <a:r>
              <a:rPr lang="en-US" sz="2400" dirty="0" smtClean="0"/>
              <a:t>adjective and opposites</a:t>
            </a:r>
            <a:endParaRPr lang="en-US" sz="2400" dirty="0"/>
          </a:p>
        </p:txBody>
      </p:sp>
      <p:sp>
        <p:nvSpPr>
          <p:cNvPr id="3" name="Content Placeholder 2"/>
          <p:cNvSpPr>
            <a:spLocks noGrp="1"/>
          </p:cNvSpPr>
          <p:nvPr>
            <p:ph idx="1"/>
          </p:nvPr>
        </p:nvSpPr>
        <p:spPr>
          <a:xfrm>
            <a:off x="677334" y="1390919"/>
            <a:ext cx="8596668" cy="4650444"/>
          </a:xfrm>
        </p:spPr>
        <p:txBody>
          <a:bodyPr/>
          <a:lstStyle/>
          <a:p>
            <a:r>
              <a:rPr lang="en-US" sz="1400" dirty="0" smtClean="0"/>
              <a:t>Could you please, open your books, pp.44 and try to guess their opposites.</a:t>
            </a:r>
          </a:p>
          <a:p>
            <a:r>
              <a:rPr lang="en-US" sz="1400" dirty="0" smtClean="0"/>
              <a:t>Here are some explanations of the adjectives in exercise 1.</a:t>
            </a:r>
          </a:p>
          <a:p>
            <a:pPr marL="0" indent="0">
              <a:buNone/>
            </a:pP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99306" y="2137894"/>
            <a:ext cx="6084074" cy="4539802"/>
          </a:xfrm>
          <a:prstGeom prst="rect">
            <a:avLst/>
          </a:prstGeom>
        </p:spPr>
      </p:pic>
    </p:spTree>
    <p:extLst>
      <p:ext uri="{BB962C8B-B14F-4D97-AF65-F5344CB8AC3E}">
        <p14:creationId xmlns:p14="http://schemas.microsoft.com/office/powerpoint/2010/main" val="498596334"/>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Reading </a:t>
            </a:r>
            <a:br>
              <a:rPr lang="en-US" dirty="0" smtClean="0"/>
            </a:br>
            <a:r>
              <a:rPr lang="en-US" dirty="0" smtClean="0"/>
              <a:t>Ecological footprint</a:t>
            </a:r>
            <a:endParaRPr lang="en-US" dirty="0"/>
          </a:p>
        </p:txBody>
      </p:sp>
      <p:sp>
        <p:nvSpPr>
          <p:cNvPr id="3" name="Content Placeholder 2"/>
          <p:cNvSpPr>
            <a:spLocks noGrp="1"/>
          </p:cNvSpPr>
          <p:nvPr>
            <p:ph idx="1"/>
          </p:nvPr>
        </p:nvSpPr>
        <p:spPr/>
        <p:txBody>
          <a:bodyPr/>
          <a:lstStyle/>
          <a:p>
            <a:r>
              <a:rPr lang="en-US" dirty="0"/>
              <a:t>Ecological footprint /ˌ</a:t>
            </a:r>
            <a:r>
              <a:rPr lang="en-US" dirty="0"/>
              <a:t>iːkəlɒdʒɪkl</a:t>
            </a:r>
            <a:r>
              <a:rPr lang="en-US" dirty="0"/>
              <a:t> ˈ</a:t>
            </a:r>
            <a:r>
              <a:rPr lang="en-US" dirty="0"/>
              <a:t>fʊtprɪnt</a:t>
            </a:r>
            <a:r>
              <a:rPr lang="en-US" dirty="0"/>
              <a:t>/-the impact of a person or community on the environment, expressed as the amount of land </a:t>
            </a:r>
            <a:r>
              <a:rPr lang="en-US" dirty="0" smtClean="0"/>
              <a:t>or water required </a:t>
            </a:r>
            <a:r>
              <a:rPr lang="en-US" dirty="0"/>
              <a:t>to sustain their use of natural </a:t>
            </a:r>
            <a:r>
              <a:rPr lang="en-US" dirty="0" smtClean="0"/>
              <a:t>resources</a:t>
            </a:r>
          </a:p>
          <a:p>
            <a:r>
              <a:rPr lang="en-US" dirty="0" smtClean="0"/>
              <a:t>Read the web page on page 44. Think about your ecological footprint and in what different ways you can reduce your ecological footprint.</a:t>
            </a:r>
          </a:p>
          <a:p>
            <a:r>
              <a:rPr lang="en-US" dirty="0" smtClean="0"/>
              <a:t>Listening</a:t>
            </a:r>
          </a:p>
          <a:p>
            <a:r>
              <a:rPr lang="en-US" dirty="0" smtClean="0"/>
              <a:t>Listen to two friends Rachel and George, discussing ecological footprints. Which ways do they mention, when talking about reducing ecological footprints? </a:t>
            </a:r>
            <a:endParaRPr lang="en-US" dirty="0"/>
          </a:p>
        </p:txBody>
      </p:sp>
      <p:pic>
        <p:nvPicPr>
          <p:cNvPr id="5" name="08 R5.7">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4885516" y="5197699"/>
            <a:ext cx="609600" cy="609600"/>
          </a:xfrm>
          <a:prstGeom prst="rect">
            <a:avLst/>
          </a:prstGeom>
        </p:spPr>
      </p:pic>
    </p:spTree>
    <p:extLst>
      <p:ext uri="{BB962C8B-B14F-4D97-AF65-F5344CB8AC3E}">
        <p14:creationId xmlns:p14="http://schemas.microsoft.com/office/powerpoint/2010/main" val="1384974794"/>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5"/>
                    </p:tgtEl>
                  </p:cond>
                </p:stCondLst>
                <p:endSync evt="end" delay="0">
                  <p:rtn val="all"/>
                </p:endSync>
                <p:childTnLst>
                  <p:par>
                    <p:cTn id="3" fill="hold">
                      <p:stCondLst>
                        <p:cond delay="0"/>
                      </p:stCondLst>
                      <p:childTnLst>
                        <p:par>
                          <p:cTn id="4" fill="hold">
                            <p:stCondLst>
                              <p:cond delay="0"/>
                            </p:stCondLst>
                            <p:childTnLst>
                              <p:par>
                                <p:cTn id="5" presetID="1" presetClass="mediacall" presetSubtype="0" fill="hold" nodeType="clickEffect">
                                  <p:stCondLst>
                                    <p:cond delay="0"/>
                                  </p:stCondLst>
                                  <p:childTnLst>
                                    <p:cmd type="call" cmd="playFrom(0.0)">
                                      <p:cBhvr>
                                        <p:cTn id="6" dur="176285" fill="hold"/>
                                        <p:tgtEl>
                                          <p:spTgt spid="5"/>
                                        </p:tgtEl>
                                      </p:cBhvr>
                                    </p:cmd>
                                  </p:childTnLst>
                                </p:cTn>
                              </p:par>
                            </p:childTnLst>
                          </p:cTn>
                        </p:par>
                      </p:childTnLst>
                    </p:cTn>
                  </p:par>
                </p:childTnLst>
              </p:cTn>
              <p:nextCondLst>
                <p:cond evt="onClick" delay="0">
                  <p:tgtEl>
                    <p:spTgt spid="5"/>
                  </p:tgtEl>
                </p:cond>
              </p:nextCondLst>
            </p:seq>
            <p:audio>
              <p:cMediaNode vol="80000">
                <p:cTn id="7" fill="hold" display="0">
                  <p:stCondLst>
                    <p:cond delay="indefinite"/>
                  </p:stCondLst>
                  <p:endCondLst>
                    <p:cond evt="onStopAudio" delay="0">
                      <p:tgtEl>
                        <p:sldTgt/>
                      </p:tgtEl>
                    </p:cond>
                  </p:endCondLst>
                </p:cTn>
                <p:tgtEl>
                  <p:spTgt spid="5"/>
                </p:tgtEl>
              </p:cMediaNode>
            </p:audi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656823" y="631065"/>
            <a:ext cx="4895892" cy="523220"/>
          </a:xfrm>
          <a:prstGeom prst="rect">
            <a:avLst/>
          </a:prstGeom>
          <a:noFill/>
        </p:spPr>
        <p:txBody>
          <a:bodyPr wrap="none" rtlCol="0">
            <a:spAutoFit/>
          </a:bodyPr>
          <a:lstStyle/>
          <a:p>
            <a:r>
              <a:rPr lang="en-US" sz="1400" dirty="0" smtClean="0"/>
              <a:t>Listen again and circle the correct options in exercise 3b).</a:t>
            </a:r>
          </a:p>
          <a:p>
            <a:r>
              <a:rPr lang="en-US" sz="1400" dirty="0" smtClean="0"/>
              <a:t>Do you agree with Rachel’s ideas? Why ? Why not? </a:t>
            </a:r>
            <a:endParaRPr lang="en-US" sz="1400" dirty="0"/>
          </a:p>
        </p:txBody>
      </p:sp>
      <p:sp>
        <p:nvSpPr>
          <p:cNvPr id="3" name="TextBox 2"/>
          <p:cNvSpPr txBox="1"/>
          <p:nvPr/>
        </p:nvSpPr>
        <p:spPr>
          <a:xfrm>
            <a:off x="656823" y="1277396"/>
            <a:ext cx="9375819" cy="738664"/>
          </a:xfrm>
          <a:prstGeom prst="rect">
            <a:avLst/>
          </a:prstGeom>
          <a:noFill/>
        </p:spPr>
        <p:txBody>
          <a:bodyPr wrap="square" rtlCol="0">
            <a:spAutoFit/>
          </a:bodyPr>
          <a:lstStyle/>
          <a:p>
            <a:r>
              <a:rPr lang="en-US" sz="1400" dirty="0" smtClean="0"/>
              <a:t>Real word: opinions</a:t>
            </a:r>
          </a:p>
          <a:p>
            <a:r>
              <a:rPr lang="en-US" sz="1400" dirty="0" smtClean="0"/>
              <a:t>When giving opinions in English it is extremely important to be polite and use polite phrases. Here are some common phrases in discussion language.</a:t>
            </a:r>
            <a:endParaRPr lang="en-US" sz="1400"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17431" y="2279560"/>
            <a:ext cx="5731099" cy="4423893"/>
          </a:xfrm>
          <a:prstGeom prst="rect">
            <a:avLst/>
          </a:prstGeom>
        </p:spPr>
      </p:pic>
    </p:spTree>
    <p:extLst>
      <p:ext uri="{BB962C8B-B14F-4D97-AF65-F5344CB8AC3E}">
        <p14:creationId xmlns:p14="http://schemas.microsoft.com/office/powerpoint/2010/main" val="2421778397"/>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953037" y="850006"/>
            <a:ext cx="9040969" cy="923330"/>
          </a:xfrm>
          <a:prstGeom prst="rect">
            <a:avLst/>
          </a:prstGeom>
          <a:noFill/>
        </p:spPr>
        <p:txBody>
          <a:bodyPr wrap="square" rtlCol="0">
            <a:spAutoFit/>
          </a:bodyPr>
          <a:lstStyle/>
          <a:p>
            <a:r>
              <a:rPr lang="en-US" dirty="0" smtClean="0"/>
              <a:t>Take a few minutes to do exercise 5.Looking at the previous image write more of Rachel and George’s conversation using these prompts. Pay special attention on linking and contractions.</a:t>
            </a:r>
            <a:endParaRPr lang="en-US" dirty="0"/>
          </a:p>
        </p:txBody>
      </p:sp>
      <p:pic>
        <p:nvPicPr>
          <p:cNvPr id="3" name="09 R5.8">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2416936" y="1773336"/>
            <a:ext cx="609600" cy="428951"/>
          </a:xfrm>
          <a:prstGeom prst="rect">
            <a:avLst/>
          </a:prstGeom>
        </p:spPr>
      </p:pic>
      <p:sp>
        <p:nvSpPr>
          <p:cNvPr id="4" name="TextBox 3"/>
          <p:cNvSpPr txBox="1"/>
          <p:nvPr/>
        </p:nvSpPr>
        <p:spPr>
          <a:xfrm>
            <a:off x="1171977" y="2717442"/>
            <a:ext cx="2524665" cy="369332"/>
          </a:xfrm>
          <a:prstGeom prst="rect">
            <a:avLst/>
          </a:prstGeom>
          <a:noFill/>
        </p:spPr>
        <p:txBody>
          <a:bodyPr wrap="none" rtlCol="0">
            <a:spAutoFit/>
          </a:bodyPr>
          <a:lstStyle/>
          <a:p>
            <a:r>
              <a:rPr lang="en-US" dirty="0" smtClean="0"/>
              <a:t>Now, listen and check.</a:t>
            </a:r>
          </a:p>
        </p:txBody>
      </p:sp>
      <p:sp>
        <p:nvSpPr>
          <p:cNvPr id="5" name="TextBox 4"/>
          <p:cNvSpPr txBox="1"/>
          <p:nvPr/>
        </p:nvSpPr>
        <p:spPr>
          <a:xfrm>
            <a:off x="1171977" y="3361593"/>
            <a:ext cx="9846606" cy="369332"/>
          </a:xfrm>
          <a:prstGeom prst="rect">
            <a:avLst/>
          </a:prstGeom>
          <a:noFill/>
        </p:spPr>
        <p:txBody>
          <a:bodyPr wrap="none" rtlCol="0">
            <a:spAutoFit/>
          </a:bodyPr>
          <a:lstStyle/>
          <a:p>
            <a:r>
              <a:rPr lang="en-US" dirty="0" smtClean="0"/>
              <a:t>Look at the topic in exercise 7 on page 45. Think of two things to say about each of the topic.</a:t>
            </a:r>
            <a:endParaRPr lang="en-US" dirty="0"/>
          </a:p>
        </p:txBody>
      </p:sp>
      <p:sp>
        <p:nvSpPr>
          <p:cNvPr id="6" name="TextBox 5"/>
          <p:cNvSpPr txBox="1"/>
          <p:nvPr/>
        </p:nvSpPr>
        <p:spPr>
          <a:xfrm>
            <a:off x="1171977" y="4067650"/>
            <a:ext cx="9782157" cy="2585323"/>
          </a:xfrm>
          <a:prstGeom prst="rect">
            <a:avLst/>
          </a:prstGeom>
          <a:noFill/>
        </p:spPr>
        <p:txBody>
          <a:bodyPr wrap="square" rtlCol="0">
            <a:spAutoFit/>
          </a:bodyPr>
          <a:lstStyle/>
          <a:p>
            <a:r>
              <a:rPr lang="en-US" dirty="0" smtClean="0"/>
              <a:t>Review </a:t>
            </a:r>
          </a:p>
          <a:p>
            <a:r>
              <a:rPr lang="en-US" dirty="0" smtClean="0"/>
              <a:t>In this review we are going to revise vocabulary and grammar in module 5. Please do all exercises. So let’s start!</a:t>
            </a:r>
          </a:p>
          <a:p>
            <a:pPr marL="342900" indent="-342900">
              <a:buFont typeface="+mj-lt"/>
              <a:buAutoNum type="arabicPeriod"/>
            </a:pPr>
            <a:r>
              <a:rPr lang="en-US" dirty="0" smtClean="0"/>
              <a:t>In exercise one tick the true sentences and change the animals in the false sentences.(Little help-sentences 4,5 and 8 are correct.</a:t>
            </a:r>
          </a:p>
          <a:p>
            <a:pPr marL="342900" indent="-342900">
              <a:buFont typeface="+mj-lt"/>
              <a:buAutoNum type="arabicPeriod"/>
            </a:pPr>
            <a:r>
              <a:rPr lang="en-US" dirty="0" smtClean="0"/>
              <a:t>In exercise two, we revise ways of comparing, so it’s time to look again at the lesson 5A grammar part. Tick the sentences that are true for you.</a:t>
            </a:r>
          </a:p>
          <a:p>
            <a:pPr marL="342900" indent="-342900">
              <a:buFont typeface="+mj-lt"/>
              <a:buAutoNum type="arabicPeriod"/>
            </a:pPr>
            <a:r>
              <a:rPr lang="en-US" dirty="0" smtClean="0"/>
              <a:t>In exercise three, we revise plant vocabulary, by filling in the missing vowel.</a:t>
            </a:r>
          </a:p>
          <a:p>
            <a:r>
              <a:rPr lang="en-US" dirty="0" smtClean="0"/>
              <a:t> </a:t>
            </a:r>
            <a:endParaRPr lang="en-US" dirty="0"/>
          </a:p>
        </p:txBody>
      </p:sp>
    </p:spTree>
    <p:extLst>
      <p:ext uri="{BB962C8B-B14F-4D97-AF65-F5344CB8AC3E}">
        <p14:creationId xmlns:p14="http://schemas.microsoft.com/office/powerpoint/2010/main" val="2124454048"/>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1" presetClass="mediacall" presetSubtype="0" fill="hold" nodeType="clickEffect">
                                  <p:stCondLst>
                                    <p:cond delay="0"/>
                                  </p:stCondLst>
                                  <p:childTnLst>
                                    <p:cmd type="call" cmd="playFrom(0.0)">
                                      <p:cBhvr>
                                        <p:cTn id="6" dur="40542" fill="hold"/>
                                        <p:tgtEl>
                                          <p:spTgt spid="3"/>
                                        </p:tgtEl>
                                      </p:cBhvr>
                                    </p:cmd>
                                  </p:childTnLst>
                                </p:cTn>
                              </p:par>
                            </p:childTnLst>
                          </p:cTn>
                        </p:par>
                      </p:childTnLst>
                    </p:cTn>
                  </p:par>
                </p:childTnLst>
              </p:cTn>
              <p:nextCondLst>
                <p:cond evt="onClick" delay="0">
                  <p:tgtEl>
                    <p:spTgt spid="3"/>
                  </p:tgtEl>
                </p:cond>
              </p:nextCondLst>
            </p:seq>
            <p:audio>
              <p:cMediaNode vol="80000">
                <p:cTn id="7" fill="hold" display="0">
                  <p:stCondLst>
                    <p:cond delay="indefinite"/>
                  </p:stCondLst>
                  <p:endCondLst>
                    <p:cond evt="onStopAudio" delay="0">
                      <p:tgtEl>
                        <p:sldTgt/>
                      </p:tgtEl>
                    </p:cond>
                  </p:endCondLst>
                </p:cTn>
                <p:tgtEl>
                  <p:spTgt spid="3"/>
                </p:tgtEl>
              </p:cMediaNode>
            </p:audio>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708337" y="528034"/>
            <a:ext cx="9865217" cy="646331"/>
          </a:xfrm>
          <a:prstGeom prst="rect">
            <a:avLst/>
          </a:prstGeom>
          <a:noFill/>
        </p:spPr>
        <p:txBody>
          <a:bodyPr wrap="square" rtlCol="0">
            <a:spAutoFit/>
          </a:bodyPr>
          <a:lstStyle/>
          <a:p>
            <a:r>
              <a:rPr lang="en-US" dirty="0" smtClean="0"/>
              <a:t>5. In exercise five, we revise future tenses by correcting the mistakes.</a:t>
            </a:r>
          </a:p>
          <a:p>
            <a:r>
              <a:rPr lang="en-US" dirty="0" smtClean="0"/>
              <a:t>6. In exercise six you should replace each underlined word with one back referencing word.   </a:t>
            </a:r>
            <a:endParaRPr lang="en-US" dirty="0"/>
          </a:p>
        </p:txBody>
      </p:sp>
      <p:sp>
        <p:nvSpPr>
          <p:cNvPr id="3" name="TextBox 2"/>
          <p:cNvSpPr txBox="1"/>
          <p:nvPr/>
        </p:nvSpPr>
        <p:spPr>
          <a:xfrm>
            <a:off x="759854" y="1532586"/>
            <a:ext cx="6213689" cy="369332"/>
          </a:xfrm>
          <a:prstGeom prst="rect">
            <a:avLst/>
          </a:prstGeom>
          <a:noFill/>
        </p:spPr>
        <p:txBody>
          <a:bodyPr wrap="none" rtlCol="0">
            <a:spAutoFit/>
          </a:bodyPr>
          <a:lstStyle/>
          <a:p>
            <a:r>
              <a:rPr lang="en-US" dirty="0" smtClean="0"/>
              <a:t>To practice more, please do workbook exercises on pp.29.</a:t>
            </a:r>
            <a:endParaRPr lang="en-US" dirty="0"/>
          </a:p>
        </p:txBody>
      </p:sp>
      <p:sp>
        <p:nvSpPr>
          <p:cNvPr id="4" name="TextBox 3"/>
          <p:cNvSpPr txBox="1"/>
          <p:nvPr/>
        </p:nvSpPr>
        <p:spPr>
          <a:xfrm>
            <a:off x="862885" y="2421228"/>
            <a:ext cx="10844011" cy="3693319"/>
          </a:xfrm>
          <a:prstGeom prst="rect">
            <a:avLst/>
          </a:prstGeom>
          <a:noFill/>
        </p:spPr>
        <p:txBody>
          <a:bodyPr wrap="square" rtlCol="0">
            <a:spAutoFit/>
          </a:bodyPr>
          <a:lstStyle/>
          <a:p>
            <a:r>
              <a:rPr lang="en-US" dirty="0" smtClean="0"/>
              <a:t>As we finish each module with song let’s finish module 5 with the song ’’Wind of Change’’, by Scorpions. This is an ’’ evergreen ’’ song about the change as the only constant in the world. Here are some background information about the song. Enjoy the song on the following slide.</a:t>
            </a:r>
          </a:p>
          <a:p>
            <a:r>
              <a:rPr lang="en-US" dirty="0" smtClean="0"/>
              <a:t>-The lyrics celebrate ’’glasnost’’ in the Soviet Union, the end of the Cold War, and speaks of hope at a time when tense conditions had arisen due to the fall of Communist-run governments among Eastern Bloc nations beginning in 1989.</a:t>
            </a:r>
          </a:p>
          <a:p>
            <a:r>
              <a:rPr lang="en-US" dirty="0" smtClean="0"/>
              <a:t>-The song became associated with the Revolutions of 1989 and the Fall of the Berlin Wall also in 1989 and was performed by the Scorpions at the Brandenburg Gate on 9 November 1999, during the 10th anniversary of the Fall of the Berlin Wall. In 2005, viewers of the German television network ZDF chose this song as the song of the century.</a:t>
            </a:r>
          </a:p>
          <a:p>
            <a:endParaRPr lang="en-US" dirty="0"/>
          </a:p>
          <a:p>
            <a:r>
              <a:rPr lang="en-US" dirty="0" smtClean="0"/>
              <a:t>I hope that we all will change after this period of isolation and become better versions of ourselves.</a:t>
            </a:r>
          </a:p>
          <a:p>
            <a:r>
              <a:rPr lang="en-US" dirty="0" smtClean="0"/>
              <a:t>Stay healthy, stay home (just a little bit more)!</a:t>
            </a:r>
            <a:r>
              <a:rPr lang="en-US" dirty="0" smtClean="0">
                <a:sym typeface="Wingdings" panose="05000000000000000000" pitchFamily="2" charset="2"/>
              </a:rPr>
              <a:t> </a:t>
            </a:r>
            <a:endParaRPr lang="en-US" dirty="0"/>
          </a:p>
        </p:txBody>
      </p:sp>
    </p:spTree>
    <p:extLst>
      <p:ext uri="{BB962C8B-B14F-4D97-AF65-F5344CB8AC3E}">
        <p14:creationId xmlns:p14="http://schemas.microsoft.com/office/powerpoint/2010/main" val="1480158238"/>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107581" y="373487"/>
            <a:ext cx="5924281" cy="646331"/>
          </a:xfrm>
          <a:prstGeom prst="rect">
            <a:avLst/>
          </a:prstGeom>
          <a:noFill/>
        </p:spPr>
        <p:txBody>
          <a:bodyPr wrap="square" rtlCol="0">
            <a:spAutoFit/>
          </a:bodyPr>
          <a:lstStyle/>
          <a:p>
            <a:r>
              <a:rPr lang="en-US" dirty="0" smtClean="0"/>
              <a:t>Listen and fill in the missing spaces https://www.youtube.com/watch?v=n4RjJKxsamQ</a:t>
            </a:r>
          </a:p>
        </p:txBody>
      </p:sp>
      <p:sp>
        <p:nvSpPr>
          <p:cNvPr id="3" name="TextBox 2"/>
          <p:cNvSpPr txBox="1"/>
          <p:nvPr/>
        </p:nvSpPr>
        <p:spPr>
          <a:xfrm>
            <a:off x="400827" y="1292248"/>
            <a:ext cx="8796270" cy="4832092"/>
          </a:xfrm>
          <a:prstGeom prst="rect">
            <a:avLst/>
          </a:prstGeom>
          <a:noFill/>
        </p:spPr>
        <p:txBody>
          <a:bodyPr wrap="square" numCol="2" rtlCol="0">
            <a:spAutoFit/>
          </a:bodyPr>
          <a:lstStyle/>
          <a:p>
            <a:pPr lvl="0"/>
            <a:r>
              <a:rPr lang="en-US" dirty="0">
                <a:solidFill>
                  <a:prstClr val="black"/>
                </a:solidFill>
              </a:rPr>
              <a:t>Wind Of Change"</a:t>
            </a:r>
          </a:p>
          <a:p>
            <a:pPr lvl="0"/>
            <a:endParaRPr lang="en-US" dirty="0">
              <a:solidFill>
                <a:prstClr val="black"/>
              </a:solidFill>
            </a:endParaRPr>
          </a:p>
          <a:p>
            <a:pPr lvl="0"/>
            <a:r>
              <a:rPr lang="en-US" sz="1400" dirty="0">
                <a:solidFill>
                  <a:prstClr val="black"/>
                </a:solidFill>
              </a:rPr>
              <a:t>I follow the </a:t>
            </a:r>
            <a:r>
              <a:rPr lang="en-US" sz="1400" dirty="0" err="1">
                <a:solidFill>
                  <a:prstClr val="black"/>
                </a:solidFill>
              </a:rPr>
              <a:t>Moskva</a:t>
            </a:r>
            <a:endParaRPr lang="en-US" sz="1400" dirty="0">
              <a:solidFill>
                <a:prstClr val="black"/>
              </a:solidFill>
            </a:endParaRPr>
          </a:p>
          <a:p>
            <a:pPr lvl="0"/>
            <a:r>
              <a:rPr lang="en-US" sz="1400" dirty="0">
                <a:solidFill>
                  <a:prstClr val="black"/>
                </a:solidFill>
              </a:rPr>
              <a:t>Down to Gorky Park</a:t>
            </a:r>
          </a:p>
          <a:p>
            <a:pPr lvl="0"/>
            <a:r>
              <a:rPr lang="en-US" sz="1400" dirty="0">
                <a:solidFill>
                  <a:prstClr val="black"/>
                </a:solidFill>
              </a:rPr>
              <a:t>Listening to the wind of change</a:t>
            </a:r>
          </a:p>
          <a:p>
            <a:pPr lvl="0"/>
            <a:r>
              <a:rPr lang="en-US" sz="1400" dirty="0">
                <a:solidFill>
                  <a:prstClr val="black"/>
                </a:solidFill>
              </a:rPr>
              <a:t>An August summer ------</a:t>
            </a:r>
          </a:p>
          <a:p>
            <a:pPr lvl="0"/>
            <a:r>
              <a:rPr lang="en-US" sz="1400" dirty="0">
                <a:solidFill>
                  <a:prstClr val="black"/>
                </a:solidFill>
              </a:rPr>
              <a:t>---------passing by</a:t>
            </a:r>
          </a:p>
          <a:p>
            <a:pPr lvl="0"/>
            <a:r>
              <a:rPr lang="en-US" sz="1400" dirty="0">
                <a:solidFill>
                  <a:prstClr val="black"/>
                </a:solidFill>
              </a:rPr>
              <a:t>Listening to the wind of change</a:t>
            </a:r>
          </a:p>
          <a:p>
            <a:pPr lvl="0"/>
            <a:endParaRPr lang="en-US" sz="1400" dirty="0">
              <a:solidFill>
                <a:prstClr val="black"/>
              </a:solidFill>
            </a:endParaRPr>
          </a:p>
          <a:p>
            <a:pPr lvl="0"/>
            <a:r>
              <a:rPr lang="en-US" sz="1400" dirty="0">
                <a:solidFill>
                  <a:prstClr val="black"/>
                </a:solidFill>
              </a:rPr>
              <a:t>The world is closing in</a:t>
            </a:r>
          </a:p>
          <a:p>
            <a:pPr lvl="0"/>
            <a:r>
              <a:rPr lang="en-US" sz="1400" dirty="0">
                <a:solidFill>
                  <a:prstClr val="black"/>
                </a:solidFill>
              </a:rPr>
              <a:t>Did you ever think</a:t>
            </a:r>
          </a:p>
          <a:p>
            <a:pPr lvl="0"/>
            <a:r>
              <a:rPr lang="en-US" sz="1400" dirty="0">
                <a:solidFill>
                  <a:prstClr val="black"/>
                </a:solidFill>
              </a:rPr>
              <a:t>That we could be so close, like ----------</a:t>
            </a:r>
          </a:p>
          <a:p>
            <a:pPr lvl="0"/>
            <a:r>
              <a:rPr lang="en-US" sz="1400" dirty="0">
                <a:solidFill>
                  <a:prstClr val="black"/>
                </a:solidFill>
              </a:rPr>
              <a:t>The future's in the air</a:t>
            </a:r>
          </a:p>
          <a:p>
            <a:pPr lvl="0"/>
            <a:r>
              <a:rPr lang="en-US" sz="1400" dirty="0">
                <a:solidFill>
                  <a:prstClr val="black"/>
                </a:solidFill>
              </a:rPr>
              <a:t>I can ------- it everywhere</a:t>
            </a:r>
          </a:p>
          <a:p>
            <a:pPr lvl="0"/>
            <a:r>
              <a:rPr lang="en-US" sz="1400" dirty="0">
                <a:solidFill>
                  <a:prstClr val="black"/>
                </a:solidFill>
              </a:rPr>
              <a:t>Blowing with the wind of change</a:t>
            </a:r>
          </a:p>
          <a:p>
            <a:pPr lvl="0"/>
            <a:endParaRPr lang="en-US" sz="1400" dirty="0">
              <a:solidFill>
                <a:prstClr val="black"/>
              </a:solidFill>
            </a:endParaRPr>
          </a:p>
          <a:p>
            <a:pPr lvl="0"/>
            <a:r>
              <a:rPr lang="en-US" sz="1400" dirty="0">
                <a:solidFill>
                  <a:prstClr val="black"/>
                </a:solidFill>
              </a:rPr>
              <a:t>Take me to the magic of the moment</a:t>
            </a:r>
          </a:p>
          <a:p>
            <a:pPr lvl="0"/>
            <a:r>
              <a:rPr lang="en-US" sz="1400" dirty="0">
                <a:solidFill>
                  <a:prstClr val="black"/>
                </a:solidFill>
              </a:rPr>
              <a:t>On a ------ night</a:t>
            </a:r>
          </a:p>
          <a:p>
            <a:pPr lvl="0"/>
            <a:r>
              <a:rPr lang="en-US" sz="1400" dirty="0">
                <a:solidFill>
                  <a:prstClr val="black"/>
                </a:solidFill>
              </a:rPr>
              <a:t>Where the children of tomorrow dream away</a:t>
            </a:r>
          </a:p>
          <a:p>
            <a:pPr lvl="0"/>
            <a:r>
              <a:rPr lang="en-US" sz="1400" dirty="0">
                <a:solidFill>
                  <a:prstClr val="black"/>
                </a:solidFill>
              </a:rPr>
              <a:t>in the wind of change</a:t>
            </a:r>
          </a:p>
          <a:p>
            <a:pPr lvl="0"/>
            <a:endParaRPr lang="en-US" sz="1400" dirty="0">
              <a:solidFill>
                <a:prstClr val="black"/>
              </a:solidFill>
            </a:endParaRPr>
          </a:p>
          <a:p>
            <a:pPr lvl="0"/>
            <a:r>
              <a:rPr lang="en-US" sz="1400" dirty="0">
                <a:solidFill>
                  <a:prstClr val="black"/>
                </a:solidFill>
              </a:rPr>
              <a:t>Walking down the street</a:t>
            </a:r>
          </a:p>
          <a:p>
            <a:pPr lvl="0"/>
            <a:r>
              <a:rPr lang="en-US" sz="1400" dirty="0">
                <a:solidFill>
                  <a:prstClr val="black"/>
                </a:solidFill>
              </a:rPr>
              <a:t>-------- memories</a:t>
            </a:r>
          </a:p>
          <a:p>
            <a:pPr lvl="0"/>
            <a:r>
              <a:rPr lang="en-US" sz="1400" dirty="0">
                <a:solidFill>
                  <a:prstClr val="black"/>
                </a:solidFill>
              </a:rPr>
              <a:t>Are ------- in the past forever</a:t>
            </a:r>
          </a:p>
          <a:p>
            <a:pPr lvl="0"/>
            <a:r>
              <a:rPr lang="en-US" sz="1400" dirty="0">
                <a:solidFill>
                  <a:prstClr val="black"/>
                </a:solidFill>
              </a:rPr>
              <a:t>I follow the </a:t>
            </a:r>
            <a:r>
              <a:rPr lang="en-US" sz="1400" dirty="0" err="1">
                <a:solidFill>
                  <a:prstClr val="black"/>
                </a:solidFill>
              </a:rPr>
              <a:t>Moskva</a:t>
            </a:r>
            <a:endParaRPr lang="en-US" sz="1400" dirty="0">
              <a:solidFill>
                <a:prstClr val="black"/>
              </a:solidFill>
            </a:endParaRPr>
          </a:p>
          <a:p>
            <a:pPr lvl="0"/>
            <a:r>
              <a:rPr lang="en-US" sz="1400" dirty="0">
                <a:solidFill>
                  <a:prstClr val="black"/>
                </a:solidFill>
              </a:rPr>
              <a:t>Down to Gorky Park</a:t>
            </a:r>
          </a:p>
          <a:p>
            <a:pPr lvl="0"/>
            <a:r>
              <a:rPr lang="en-US" sz="1400" dirty="0">
                <a:solidFill>
                  <a:prstClr val="black"/>
                </a:solidFill>
              </a:rPr>
              <a:t>Listening to the wind of change</a:t>
            </a:r>
          </a:p>
          <a:p>
            <a:pPr lvl="0"/>
            <a:endParaRPr lang="en-US" sz="1400" dirty="0">
              <a:solidFill>
                <a:prstClr val="black"/>
              </a:solidFill>
            </a:endParaRPr>
          </a:p>
          <a:p>
            <a:pPr lvl="0"/>
            <a:r>
              <a:rPr lang="en-US" sz="1400" dirty="0">
                <a:solidFill>
                  <a:prstClr val="black"/>
                </a:solidFill>
              </a:rPr>
              <a:t>Take me to the magic of the moment</a:t>
            </a:r>
          </a:p>
          <a:p>
            <a:pPr lvl="0"/>
            <a:r>
              <a:rPr lang="en-US" sz="1400" dirty="0">
                <a:solidFill>
                  <a:prstClr val="black"/>
                </a:solidFill>
              </a:rPr>
              <a:t>On a -------- night</a:t>
            </a:r>
          </a:p>
          <a:p>
            <a:pPr lvl="0"/>
            <a:r>
              <a:rPr lang="en-US" sz="1400" dirty="0">
                <a:solidFill>
                  <a:prstClr val="black"/>
                </a:solidFill>
              </a:rPr>
              <a:t>Where the children of tomorrow share their dreams</a:t>
            </a:r>
          </a:p>
          <a:p>
            <a:pPr lvl="0"/>
            <a:r>
              <a:rPr lang="en-US" sz="1400" dirty="0">
                <a:solidFill>
                  <a:prstClr val="black"/>
                </a:solidFill>
              </a:rPr>
              <a:t>With you and me</a:t>
            </a:r>
          </a:p>
          <a:p>
            <a:pPr lvl="0"/>
            <a:r>
              <a:rPr lang="en-US" sz="1400" dirty="0">
                <a:solidFill>
                  <a:prstClr val="black"/>
                </a:solidFill>
              </a:rPr>
              <a:t>Take me to the magic of the moment</a:t>
            </a:r>
          </a:p>
          <a:p>
            <a:pPr lvl="0"/>
            <a:r>
              <a:rPr lang="en-US" sz="1400" dirty="0">
                <a:solidFill>
                  <a:prstClr val="black"/>
                </a:solidFill>
              </a:rPr>
              <a:t>On a -----------night</a:t>
            </a:r>
          </a:p>
          <a:p>
            <a:pPr lvl="0"/>
            <a:r>
              <a:rPr lang="en-US" sz="1400" dirty="0">
                <a:solidFill>
                  <a:prstClr val="black"/>
                </a:solidFill>
              </a:rPr>
              <a:t>Where the children of tomorrow dream away</a:t>
            </a:r>
          </a:p>
          <a:p>
            <a:pPr lvl="0"/>
            <a:r>
              <a:rPr lang="en-US" sz="1400" dirty="0">
                <a:solidFill>
                  <a:prstClr val="black"/>
                </a:solidFill>
              </a:rPr>
              <a:t>in the wind of change</a:t>
            </a:r>
          </a:p>
          <a:p>
            <a:pPr lvl="0"/>
            <a:endParaRPr lang="en-US" sz="1400" dirty="0">
              <a:solidFill>
                <a:prstClr val="black"/>
              </a:solidFill>
            </a:endParaRPr>
          </a:p>
          <a:p>
            <a:pPr lvl="0"/>
            <a:r>
              <a:rPr lang="en-US" sz="1400" dirty="0">
                <a:solidFill>
                  <a:prstClr val="black"/>
                </a:solidFill>
              </a:rPr>
              <a:t>The wind of change</a:t>
            </a:r>
          </a:p>
          <a:p>
            <a:pPr lvl="0"/>
            <a:r>
              <a:rPr lang="en-US" sz="1400" dirty="0">
                <a:solidFill>
                  <a:prstClr val="black"/>
                </a:solidFill>
              </a:rPr>
              <a:t>Blows straight into the face of time</a:t>
            </a:r>
          </a:p>
          <a:p>
            <a:pPr lvl="0"/>
            <a:r>
              <a:rPr lang="en-US" sz="1400" dirty="0">
                <a:solidFill>
                  <a:prstClr val="black"/>
                </a:solidFill>
              </a:rPr>
              <a:t>Like a ------------- that will ring the freedom ------</a:t>
            </a:r>
          </a:p>
          <a:p>
            <a:pPr lvl="0"/>
            <a:r>
              <a:rPr lang="en-US" sz="1400" dirty="0">
                <a:solidFill>
                  <a:prstClr val="black"/>
                </a:solidFill>
              </a:rPr>
              <a:t>For peace of mind</a:t>
            </a:r>
          </a:p>
          <a:p>
            <a:pPr lvl="0"/>
            <a:r>
              <a:rPr lang="en-US" sz="1400" dirty="0">
                <a:solidFill>
                  <a:prstClr val="black"/>
                </a:solidFill>
              </a:rPr>
              <a:t>Let your ----------- sing</a:t>
            </a:r>
          </a:p>
          <a:p>
            <a:pPr lvl="0"/>
            <a:r>
              <a:rPr lang="en-US" sz="1400" dirty="0">
                <a:solidFill>
                  <a:prstClr val="black"/>
                </a:solidFill>
              </a:rPr>
              <a:t>What----   -------- wants to say</a:t>
            </a:r>
          </a:p>
        </p:txBody>
      </p:sp>
    </p:spTree>
    <p:extLst>
      <p:ext uri="{BB962C8B-B14F-4D97-AF65-F5344CB8AC3E}">
        <p14:creationId xmlns:p14="http://schemas.microsoft.com/office/powerpoint/2010/main" val="2097513126"/>
      </p:ext>
    </p:extLst>
  </p:cSld>
  <p:clrMapOvr>
    <a:masterClrMapping/>
  </p:clrMapOvr>
  <p:timing>
    <p:tnLst>
      <p:par>
        <p:cTn id="1" dur="indefinite" restart="never" nodeType="tmRoot"/>
      </p:par>
    </p:tnLst>
  </p:timing>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docProps/app.xml><?xml version="1.0" encoding="utf-8"?>
<Properties xmlns="http://schemas.openxmlformats.org/officeDocument/2006/extended-properties" xmlns:vt="http://schemas.openxmlformats.org/officeDocument/2006/docPropsVTypes">
  <Template>Facet</Template>
  <TotalTime>83</TotalTime>
  <Words>797</Words>
  <Application>Microsoft Office PowerPoint</Application>
  <PresentationFormat>Widescreen</PresentationFormat>
  <Paragraphs>79</Paragraphs>
  <Slides>7</Slides>
  <Notes>0</Notes>
  <HiddenSlides>0</HiddenSlides>
  <MMClips>2</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7</vt:i4>
      </vt:variant>
    </vt:vector>
  </HeadingPairs>
  <TitlesOfParts>
    <vt:vector size="12" baseType="lpstr">
      <vt:lpstr>Arial</vt:lpstr>
      <vt:lpstr>Trebuchet MS</vt:lpstr>
      <vt:lpstr>Wingdings</vt:lpstr>
      <vt:lpstr>Wingdings 3</vt:lpstr>
      <vt:lpstr>Facet</vt:lpstr>
      <vt:lpstr>5D Ecological footprints</vt:lpstr>
      <vt:lpstr>Vocabulary adjective and opposites</vt:lpstr>
      <vt:lpstr>Reading  Ecological footprint</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5D Ecological footprints</dc:title>
  <dc:creator>PC</dc:creator>
  <cp:lastModifiedBy>PC</cp:lastModifiedBy>
  <cp:revision>10</cp:revision>
  <dcterms:created xsi:type="dcterms:W3CDTF">2020-04-30T05:16:36Z</dcterms:created>
  <dcterms:modified xsi:type="dcterms:W3CDTF">2020-04-30T06:40:29Z</dcterms:modified>
</cp:coreProperties>
</file>