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a" ContentType="audio/x-ms-wma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114" y="3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9" name="Group 88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90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0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1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2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3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4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5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6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7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8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9" name="Group 8"/>
          <p:cNvGrpSpPr/>
          <p:nvPr/>
        </p:nvGrpSpPr>
        <p:grpSpPr>
          <a:xfrm>
            <a:off x="1669293" y="1186483"/>
            <a:ext cx="8848345" cy="4477933"/>
            <a:chOff x="1669293" y="1186483"/>
            <a:chExt cx="8848345" cy="4477933"/>
          </a:xfrm>
        </p:grpSpPr>
        <p:sp>
          <p:nvSpPr>
            <p:cNvPr id="39" name="Rectangle 38"/>
            <p:cNvSpPr/>
            <p:nvPr/>
          </p:nvSpPr>
          <p:spPr>
            <a:xfrm>
              <a:off x="1674042" y="1186483"/>
              <a:ext cx="8843596" cy="716184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40" name="Isosceles Triangle 39"/>
            <p:cNvSpPr/>
            <p:nvPr/>
          </p:nvSpPr>
          <p:spPr>
            <a:xfrm rot="10800000">
              <a:off x="5892384" y="5313353"/>
              <a:ext cx="407233" cy="35106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41" name="Rectangle 40"/>
            <p:cNvSpPr/>
            <p:nvPr/>
          </p:nvSpPr>
          <p:spPr>
            <a:xfrm>
              <a:off x="1669293" y="1991156"/>
              <a:ext cx="8845667" cy="3322196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9236" y="2075504"/>
            <a:ext cx="8679915" cy="1748729"/>
          </a:xfrm>
        </p:spPr>
        <p:txBody>
          <a:bodyPr bIns="0" anchor="b">
            <a:normAutofit/>
          </a:bodyPr>
          <a:lstStyle>
            <a:lvl1pPr algn="ctr">
              <a:lnSpc>
                <a:spcPct val="80000"/>
              </a:lnSpc>
              <a:defRPr sz="5400" spc="-15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9237" y="3906266"/>
            <a:ext cx="8673427" cy="1322587"/>
          </a:xfrm>
        </p:spPr>
        <p:txBody>
          <a:bodyPr tIns="0">
            <a:normAutofit/>
          </a:bodyPr>
          <a:lstStyle>
            <a:lvl1pPr marL="0" indent="0" algn="ctr">
              <a:lnSpc>
                <a:spcPct val="100000"/>
              </a:lnSpc>
              <a:buNone/>
              <a:defRPr sz="1800" b="0">
                <a:solidFill>
                  <a:srgbClr val="FFFEFF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 vert="horz" lIns="91440" tIns="45720" rIns="91440" bIns="45720" rtlCol="0" anchor="ctr"/>
          <a:lstStyle>
            <a:lvl1pPr>
              <a:defRPr lang="en-US"/>
            </a:lvl1pPr>
          </a:lstStyle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>
            <a:lvl1pPr algn="ctr"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663069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0" name="Group 79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81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0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101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7" name="Group 26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8" name="Rectangle 27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1" y="2349925"/>
            <a:ext cx="3498979" cy="2456442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18447" y="803186"/>
            <a:ext cx="6281873" cy="5248622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68033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7" name="Group 76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78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9" name="Group 8"/>
          <p:cNvGrpSpPr/>
          <p:nvPr/>
        </p:nvGrpSpPr>
        <p:grpSpPr>
          <a:xfrm>
            <a:off x="3259545" y="1186483"/>
            <a:ext cx="5666145" cy="4477933"/>
            <a:chOff x="3259545" y="1186483"/>
            <a:chExt cx="5666145" cy="4477933"/>
          </a:xfrm>
        </p:grpSpPr>
        <p:sp>
          <p:nvSpPr>
            <p:cNvPr id="99" name="Rectangle 98"/>
            <p:cNvSpPr/>
            <p:nvPr/>
          </p:nvSpPr>
          <p:spPr>
            <a:xfrm>
              <a:off x="3259545" y="1186483"/>
              <a:ext cx="5657881" cy="716184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00" name="Isosceles Triangle 39"/>
            <p:cNvSpPr/>
            <p:nvPr/>
          </p:nvSpPr>
          <p:spPr>
            <a:xfrm rot="10800000">
              <a:off x="5892384" y="5313353"/>
              <a:ext cx="407233" cy="35106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01" name="Rectangle 100"/>
            <p:cNvSpPr/>
            <p:nvPr/>
          </p:nvSpPr>
          <p:spPr>
            <a:xfrm>
              <a:off x="3259545" y="1991156"/>
              <a:ext cx="5666145" cy="3322196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44216" y="2074730"/>
            <a:ext cx="5490224" cy="1689390"/>
          </a:xfrm>
        </p:spPr>
        <p:txBody>
          <a:bodyPr bIns="0" anchor="b">
            <a:normAutofit/>
          </a:bodyPr>
          <a:lstStyle>
            <a:lvl1pPr algn="ctr">
              <a:defRPr sz="44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44215" y="3846851"/>
            <a:ext cx="5490223" cy="1383770"/>
          </a:xfrm>
        </p:spPr>
        <p:txBody>
          <a:bodyPr tIns="0">
            <a:normAutofit/>
          </a:bodyPr>
          <a:lstStyle>
            <a:lvl1pPr marL="0" indent="0" algn="ctr">
              <a:buNone/>
              <a:defRPr sz="1800">
                <a:solidFill>
                  <a:srgbClr val="FFFEFF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>
            <a:lvl1pPr algn="ctr"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980179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7" name="Group 36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38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39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0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1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2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3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4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5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6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7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8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9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0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1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2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3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4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5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6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7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8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59" name="Group 58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60" name="Rectangle 59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1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2" name="Rectangle 61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9000" y="2339669"/>
            <a:ext cx="3500828" cy="2470065"/>
          </a:xfrm>
        </p:spPr>
        <p:txBody>
          <a:bodyPr lIns="91440" tIns="91440" rIns="91440" bIns="91440"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120878" y="803187"/>
            <a:ext cx="6269591" cy="238265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18447" y="3672162"/>
            <a:ext cx="6272022" cy="238358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064338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9" name="Group 38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40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1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2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3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4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5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6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7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8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49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0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1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2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3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4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5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6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7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8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59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60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61" name="Group 60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62" name="Rectangle 61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3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64" name="Rectangle 63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9001" y="2363915"/>
            <a:ext cx="3500828" cy="2460497"/>
          </a:xfrm>
        </p:spPr>
        <p:txBody>
          <a:bodyPr lIns="91440" tIns="91440" rIns="91440" bIns="91440"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125137" y="803185"/>
            <a:ext cx="6265088" cy="685800"/>
          </a:xfrm>
        </p:spPr>
        <p:txBody>
          <a:bodyPr anchor="ctr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125305" y="1488985"/>
            <a:ext cx="6264350" cy="169685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118653" y="3665887"/>
            <a:ext cx="6264414" cy="685800"/>
          </a:xfrm>
        </p:spPr>
        <p:txBody>
          <a:bodyPr anchor="ctr">
            <a:noAutofit/>
          </a:bodyPr>
          <a:lstStyle>
            <a:lvl1pPr marL="0" indent="0" algn="l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118447" y="4351687"/>
            <a:ext cx="6265588" cy="170406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98584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7" name="Group 76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8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4" name="Group 23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5" name="Rectangle 24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6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2" y="2349925"/>
            <a:ext cx="3501196" cy="2456442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247367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032823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4" name="Group 73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5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6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1" name="Group 20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2" name="Rectangle 21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2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33" name="Rectangle 32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1" y="2352026"/>
            <a:ext cx="3501197" cy="1223298"/>
          </a:xfrm>
        </p:spPr>
        <p:txBody>
          <a:bodyPr bIns="0" anchor="b">
            <a:noAutofit/>
          </a:bodyPr>
          <a:lstStyle>
            <a:lvl1pPr algn="ctr">
              <a:defRPr sz="32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09983" y="802809"/>
            <a:ext cx="6275035" cy="5249940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8631" y="3580186"/>
            <a:ext cx="3501197" cy="1221164"/>
          </a:xfrm>
        </p:spPr>
        <p:txBody>
          <a:bodyPr/>
          <a:lstStyle>
            <a:lvl1pPr marL="0" indent="0" algn="ctr">
              <a:buNone/>
              <a:defRPr sz="1600">
                <a:solidFill>
                  <a:srgbClr val="FFFE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86768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3" name="Group 72"/>
          <p:cNvGrpSpPr/>
          <p:nvPr/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81" name="Freeform 5"/>
            <p:cNvSpPr/>
            <p:nvPr/>
          </p:nvSpPr>
          <p:spPr bwMode="auto">
            <a:xfrm>
              <a:off x="-329674" y="1298404"/>
              <a:ext cx="9702800" cy="5573512"/>
            </a:xfrm>
            <a:custGeom>
              <a:avLst/>
              <a:gdLst/>
              <a:ahLst/>
              <a:cxnLst/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6"/>
            <p:cNvSpPr/>
            <p:nvPr/>
          </p:nvSpPr>
          <p:spPr bwMode="auto">
            <a:xfrm>
              <a:off x="670451" y="2018236"/>
              <a:ext cx="7373938" cy="4848892"/>
            </a:xfrm>
            <a:custGeom>
              <a:avLst/>
              <a:gdLst/>
              <a:ahLst/>
              <a:cxnLst/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7"/>
            <p:cNvSpPr/>
            <p:nvPr/>
          </p:nvSpPr>
          <p:spPr bwMode="auto">
            <a:xfrm>
              <a:off x="251351" y="1788400"/>
              <a:ext cx="8035925" cy="5083516"/>
            </a:xfrm>
            <a:custGeom>
              <a:avLst/>
              <a:gdLst/>
              <a:ahLst/>
              <a:cxnLst/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8"/>
            <p:cNvSpPr/>
            <p:nvPr/>
          </p:nvSpPr>
          <p:spPr bwMode="auto">
            <a:xfrm>
              <a:off x="-1061" y="549842"/>
              <a:ext cx="10334625" cy="6322075"/>
            </a:xfrm>
            <a:custGeom>
              <a:avLst/>
              <a:gdLst/>
              <a:ahLst/>
              <a:cxnLst/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9"/>
            <p:cNvSpPr/>
            <p:nvPr/>
          </p:nvSpPr>
          <p:spPr bwMode="auto">
            <a:xfrm>
              <a:off x="3701" y="6186246"/>
              <a:ext cx="504825" cy="681527"/>
            </a:xfrm>
            <a:custGeom>
              <a:avLst/>
              <a:gdLst/>
              <a:ahLst/>
              <a:cxnLst/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0"/>
            <p:cNvSpPr/>
            <p:nvPr/>
          </p:nvSpPr>
          <p:spPr bwMode="auto">
            <a:xfrm>
              <a:off x="-1061" y="-51881"/>
              <a:ext cx="11091863" cy="6923796"/>
            </a:xfrm>
            <a:custGeom>
              <a:avLst/>
              <a:gdLst/>
              <a:ahLst/>
              <a:cxnLst/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1"/>
            <p:cNvSpPr/>
            <p:nvPr/>
          </p:nvSpPr>
          <p:spPr bwMode="auto">
            <a:xfrm>
              <a:off x="5426601" y="5579"/>
              <a:ext cx="5788025" cy="6847184"/>
            </a:xfrm>
            <a:custGeom>
              <a:avLst/>
              <a:gdLst/>
              <a:ahLst/>
              <a:cxnLst/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2"/>
            <p:cNvSpPr/>
            <p:nvPr/>
          </p:nvSpPr>
          <p:spPr bwMode="auto">
            <a:xfrm>
              <a:off x="-1061" y="5579"/>
              <a:ext cx="1057275" cy="614491"/>
            </a:xfrm>
            <a:custGeom>
              <a:avLst/>
              <a:gdLst/>
              <a:ahLst/>
              <a:cxnLst/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3"/>
            <p:cNvSpPr/>
            <p:nvPr/>
          </p:nvSpPr>
          <p:spPr bwMode="auto">
            <a:xfrm>
              <a:off x="5821889" y="5579"/>
              <a:ext cx="5588000" cy="6866337"/>
            </a:xfrm>
            <a:custGeom>
              <a:avLst/>
              <a:gdLst/>
              <a:ahLst/>
              <a:cxnLst/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4"/>
            <p:cNvSpPr/>
            <p:nvPr/>
          </p:nvSpPr>
          <p:spPr bwMode="auto">
            <a:xfrm>
              <a:off x="3701" y="790"/>
              <a:ext cx="595313" cy="352734"/>
            </a:xfrm>
            <a:custGeom>
              <a:avLst/>
              <a:gdLst/>
              <a:ahLst/>
              <a:cxnLst/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15"/>
            <p:cNvSpPr/>
            <p:nvPr/>
          </p:nvSpPr>
          <p:spPr bwMode="auto">
            <a:xfrm>
              <a:off x="6012389" y="5579"/>
              <a:ext cx="5497513" cy="6866337"/>
            </a:xfrm>
            <a:custGeom>
              <a:avLst/>
              <a:gdLst/>
              <a:ahLst/>
              <a:cxnLst/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16"/>
            <p:cNvSpPr/>
            <p:nvPr/>
          </p:nvSpPr>
          <p:spPr bwMode="auto">
            <a:xfrm>
              <a:off x="-1061" y="5579"/>
              <a:ext cx="357188" cy="213875"/>
            </a:xfrm>
            <a:custGeom>
              <a:avLst/>
              <a:gdLst/>
              <a:ahLst/>
              <a:cxnLst/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17"/>
            <p:cNvSpPr/>
            <p:nvPr/>
          </p:nvSpPr>
          <p:spPr bwMode="auto">
            <a:xfrm>
              <a:off x="6210826" y="790"/>
              <a:ext cx="5522913" cy="6871126"/>
            </a:xfrm>
            <a:custGeom>
              <a:avLst/>
              <a:gdLst/>
              <a:ahLst/>
              <a:cxnLst/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18"/>
            <p:cNvSpPr/>
            <p:nvPr/>
          </p:nvSpPr>
          <p:spPr bwMode="auto">
            <a:xfrm>
              <a:off x="6463239" y="5579"/>
              <a:ext cx="5413375" cy="6866337"/>
            </a:xfrm>
            <a:custGeom>
              <a:avLst/>
              <a:gdLst/>
              <a:ahLst/>
              <a:cxnLst/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19"/>
            <p:cNvSpPr/>
            <p:nvPr/>
          </p:nvSpPr>
          <p:spPr bwMode="auto">
            <a:xfrm>
              <a:off x="6877576" y="5579"/>
              <a:ext cx="5037138" cy="6861550"/>
            </a:xfrm>
            <a:custGeom>
              <a:avLst/>
              <a:gdLst/>
              <a:ahLst/>
              <a:cxnLst/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0"/>
            <p:cNvSpPr/>
            <p:nvPr/>
          </p:nvSpPr>
          <p:spPr bwMode="auto">
            <a:xfrm>
              <a:off x="8768289" y="5579"/>
              <a:ext cx="3417888" cy="2742066"/>
            </a:xfrm>
            <a:custGeom>
              <a:avLst/>
              <a:gdLst/>
              <a:ahLst/>
              <a:cxnLst/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7" name="Freeform 21"/>
            <p:cNvSpPr/>
            <p:nvPr/>
          </p:nvSpPr>
          <p:spPr bwMode="auto">
            <a:xfrm>
              <a:off x="9235014" y="10367"/>
              <a:ext cx="2951163" cy="2555325"/>
            </a:xfrm>
            <a:custGeom>
              <a:avLst/>
              <a:gdLst/>
              <a:ahLst/>
              <a:cxnLst/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8" name="Freeform 22"/>
            <p:cNvSpPr/>
            <p:nvPr/>
          </p:nvSpPr>
          <p:spPr bwMode="auto">
            <a:xfrm>
              <a:off x="10020826" y="5579"/>
              <a:ext cx="2165350" cy="1358265"/>
            </a:xfrm>
            <a:custGeom>
              <a:avLst/>
              <a:gdLst/>
              <a:ahLst/>
              <a:cxnLst/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9" name="Freeform 23"/>
            <p:cNvSpPr/>
            <p:nvPr/>
          </p:nvSpPr>
          <p:spPr bwMode="auto">
            <a:xfrm>
              <a:off x="11290826" y="5579"/>
              <a:ext cx="895350" cy="534687"/>
            </a:xfrm>
            <a:custGeom>
              <a:avLst/>
              <a:gdLst/>
              <a:ahLst/>
              <a:cxnLst/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76" name="Group 75"/>
          <p:cNvGrpSpPr/>
          <p:nvPr/>
        </p:nvGrpSpPr>
        <p:grpSpPr>
          <a:xfrm>
            <a:off x="805336" y="1698331"/>
            <a:ext cx="5941540" cy="3470421"/>
            <a:chOff x="805336" y="1698331"/>
            <a:chExt cx="5941540" cy="3470421"/>
          </a:xfrm>
        </p:grpSpPr>
        <p:sp>
          <p:nvSpPr>
            <p:cNvPr id="77" name="Rectangle 76"/>
            <p:cNvSpPr/>
            <p:nvPr/>
          </p:nvSpPr>
          <p:spPr>
            <a:xfrm>
              <a:off x="805336" y="1698331"/>
              <a:ext cx="5941540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78" name="Isosceles Triangle 9"/>
            <p:cNvSpPr/>
            <p:nvPr/>
          </p:nvSpPr>
          <p:spPr>
            <a:xfrm rot="10800000">
              <a:off x="3618113" y="4896349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79" name="Rectangle 78"/>
            <p:cNvSpPr/>
            <p:nvPr/>
          </p:nvSpPr>
          <p:spPr>
            <a:xfrm>
              <a:off x="805336" y="2274403"/>
              <a:ext cx="5941540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543510" y="0"/>
            <a:ext cx="4648490" cy="6858000"/>
          </a:xfrm>
          <a:solidFill>
            <a:schemeClr val="bg1">
              <a:lumMod val="65000"/>
              <a:lumOff val="35000"/>
            </a:schemeClr>
          </a:solidFill>
          <a:ln w="9525" cap="sq">
            <a:noFill/>
            <a:miter lim="800000"/>
          </a:ln>
          <a:effectLst/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5443" y="2360255"/>
            <a:ext cx="5776646" cy="1178032"/>
          </a:xfrm>
        </p:spPr>
        <p:txBody>
          <a:bodyPr bIns="0" anchor="b">
            <a:normAutofit/>
          </a:bodyPr>
          <a:lstStyle>
            <a:lvl1pPr>
              <a:defRPr sz="3600"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85443" y="3545012"/>
            <a:ext cx="5776646" cy="1274198"/>
          </a:xfrm>
        </p:spPr>
        <p:txBody>
          <a:bodyPr>
            <a:normAutofit/>
          </a:bodyPr>
          <a:lstStyle>
            <a:lvl1pPr marL="0" indent="0" algn="ctr">
              <a:buNone/>
              <a:defRPr sz="1800">
                <a:solidFill>
                  <a:srgbClr val="FFFEFF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5942203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828377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26131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5" name="Group 74"/>
          <p:cNvGrpSpPr/>
          <p:nvPr/>
        </p:nvGrpSpPr>
        <p:grpSpPr>
          <a:xfrm>
            <a:off x="-417513" y="0"/>
            <a:ext cx="12584114" cy="6853238"/>
            <a:chOff x="-417513" y="0"/>
            <a:chExt cx="12584114" cy="6853238"/>
          </a:xfrm>
        </p:grpSpPr>
        <p:sp>
          <p:nvSpPr>
            <p:cNvPr id="76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2" name="Group 21"/>
          <p:cNvGrpSpPr/>
          <p:nvPr/>
        </p:nvGrpSpPr>
        <p:grpSpPr>
          <a:xfrm>
            <a:off x="800144" y="1699589"/>
            <a:ext cx="3674476" cy="3470421"/>
            <a:chOff x="697883" y="1816768"/>
            <a:chExt cx="3674476" cy="3470421"/>
          </a:xfrm>
        </p:grpSpPr>
        <p:sp>
          <p:nvSpPr>
            <p:cNvPr id="23" name="Rectangle 22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4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88632" y="2349925"/>
            <a:ext cx="3501196" cy="2456441"/>
          </a:xfrm>
        </p:spPr>
        <p:txBody>
          <a:bodyPr/>
          <a:lstStyle>
            <a:lvl1pPr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109983" y="794719"/>
            <a:ext cx="6275035" cy="525709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2495422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5" name="Group 74"/>
          <p:cNvGrpSpPr/>
          <p:nvPr/>
        </p:nvGrpSpPr>
        <p:grpSpPr>
          <a:xfrm flipH="1">
            <a:off x="0" y="0"/>
            <a:ext cx="12584114" cy="6853238"/>
            <a:chOff x="-417513" y="0"/>
            <a:chExt cx="12584114" cy="6853238"/>
          </a:xfrm>
        </p:grpSpPr>
        <p:sp>
          <p:nvSpPr>
            <p:cNvPr id="76" name="Freeform 5"/>
            <p:cNvSpPr/>
            <p:nvPr/>
          </p:nvSpPr>
          <p:spPr bwMode="auto">
            <a:xfrm>
              <a:off x="1306513" y="0"/>
              <a:ext cx="3862388" cy="6843713"/>
            </a:xfrm>
            <a:custGeom>
              <a:avLst/>
              <a:gdLst/>
              <a:ahLst/>
              <a:cxnLst/>
              <a:rect l="0" t="0" r="r" b="b"/>
              <a:pathLst>
                <a:path w="813" h="1440">
                  <a:moveTo>
                    <a:pt x="813" y="0"/>
                  </a:moveTo>
                  <a:cubicBezTo>
                    <a:pt x="331" y="221"/>
                    <a:pt x="0" y="1039"/>
                    <a:pt x="43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7" name="Freeform 6"/>
            <p:cNvSpPr/>
            <p:nvPr/>
          </p:nvSpPr>
          <p:spPr bwMode="auto">
            <a:xfrm>
              <a:off x="10626725" y="9525"/>
              <a:ext cx="1539875" cy="555625"/>
            </a:xfrm>
            <a:custGeom>
              <a:avLst/>
              <a:gdLst/>
              <a:ahLst/>
              <a:cxnLst/>
              <a:rect l="0" t="0" r="r" b="b"/>
              <a:pathLst>
                <a:path w="324" h="117">
                  <a:moveTo>
                    <a:pt x="324" y="117"/>
                  </a:moveTo>
                  <a:cubicBezTo>
                    <a:pt x="223" y="64"/>
                    <a:pt x="107" y="2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8" name="Freeform 7"/>
            <p:cNvSpPr/>
            <p:nvPr/>
          </p:nvSpPr>
          <p:spPr bwMode="auto">
            <a:xfrm>
              <a:off x="10247313" y="5013325"/>
              <a:ext cx="1919288" cy="1830388"/>
            </a:xfrm>
            <a:custGeom>
              <a:avLst/>
              <a:gdLst/>
              <a:ahLst/>
              <a:cxnLst/>
              <a:rect l="0" t="0" r="r" b="b"/>
              <a:pathLst>
                <a:path w="404" h="385">
                  <a:moveTo>
                    <a:pt x="0" y="385"/>
                  </a:moveTo>
                  <a:cubicBezTo>
                    <a:pt x="146" y="272"/>
                    <a:pt x="285" y="142"/>
                    <a:pt x="404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79" name="Freeform 8"/>
            <p:cNvSpPr/>
            <p:nvPr/>
          </p:nvSpPr>
          <p:spPr bwMode="auto">
            <a:xfrm>
              <a:off x="1120775" y="0"/>
              <a:ext cx="3676650" cy="6843713"/>
            </a:xfrm>
            <a:custGeom>
              <a:avLst/>
              <a:gdLst/>
              <a:ahLst/>
              <a:cxnLst/>
              <a:rect l="0" t="0" r="r" b="b"/>
              <a:pathLst>
                <a:path w="774" h="1440">
                  <a:moveTo>
                    <a:pt x="774" y="0"/>
                  </a:moveTo>
                  <a:cubicBezTo>
                    <a:pt x="312" y="240"/>
                    <a:pt x="0" y="1034"/>
                    <a:pt x="41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0" name="Freeform 9"/>
            <p:cNvSpPr/>
            <p:nvPr/>
          </p:nvSpPr>
          <p:spPr bwMode="auto">
            <a:xfrm>
              <a:off x="11202988" y="9525"/>
              <a:ext cx="963613" cy="366713"/>
            </a:xfrm>
            <a:custGeom>
              <a:avLst/>
              <a:gdLst/>
              <a:ahLst/>
              <a:cxnLst/>
              <a:rect l="0" t="0" r="r" b="b"/>
              <a:pathLst>
                <a:path w="203" h="77">
                  <a:moveTo>
                    <a:pt x="203" y="77"/>
                  </a:moveTo>
                  <a:cubicBezTo>
                    <a:pt x="138" y="46"/>
                    <a:pt x="68" y="2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1" name="Freeform 10"/>
            <p:cNvSpPr/>
            <p:nvPr/>
          </p:nvSpPr>
          <p:spPr bwMode="auto">
            <a:xfrm>
              <a:off x="10494963" y="5275263"/>
              <a:ext cx="1666875" cy="1577975"/>
            </a:xfrm>
            <a:custGeom>
              <a:avLst/>
              <a:gdLst/>
              <a:ahLst/>
              <a:cxnLst/>
              <a:rect l="0" t="0" r="r" b="b"/>
              <a:pathLst>
                <a:path w="351" h="332">
                  <a:moveTo>
                    <a:pt x="0" y="332"/>
                  </a:moveTo>
                  <a:cubicBezTo>
                    <a:pt x="125" y="232"/>
                    <a:pt x="245" y="121"/>
                    <a:pt x="35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2" name="Freeform 11"/>
            <p:cNvSpPr/>
            <p:nvPr/>
          </p:nvSpPr>
          <p:spPr bwMode="auto">
            <a:xfrm>
              <a:off x="1001713" y="0"/>
              <a:ext cx="3621088" cy="6843713"/>
            </a:xfrm>
            <a:custGeom>
              <a:avLst/>
              <a:gdLst/>
              <a:ahLst/>
              <a:cxnLst/>
              <a:rect l="0" t="0" r="r" b="b"/>
              <a:pathLst>
                <a:path w="762" h="1440">
                  <a:moveTo>
                    <a:pt x="762" y="0"/>
                  </a:moveTo>
                  <a:cubicBezTo>
                    <a:pt x="308" y="245"/>
                    <a:pt x="0" y="1033"/>
                    <a:pt x="403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3" name="Freeform 12"/>
            <p:cNvSpPr/>
            <p:nvPr/>
          </p:nvSpPr>
          <p:spPr bwMode="auto">
            <a:xfrm>
              <a:off x="11501438" y="9525"/>
              <a:ext cx="665163" cy="257175"/>
            </a:xfrm>
            <a:custGeom>
              <a:avLst/>
              <a:gdLst/>
              <a:ahLst/>
              <a:cxnLst/>
              <a:rect l="0" t="0" r="r" b="b"/>
              <a:pathLst>
                <a:path w="140" h="54">
                  <a:moveTo>
                    <a:pt x="140" y="54"/>
                  </a:moveTo>
                  <a:cubicBezTo>
                    <a:pt x="95" y="34"/>
                    <a:pt x="48" y="16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4" name="Freeform 13"/>
            <p:cNvSpPr/>
            <p:nvPr/>
          </p:nvSpPr>
          <p:spPr bwMode="auto">
            <a:xfrm>
              <a:off x="10641013" y="5408613"/>
              <a:ext cx="1525588" cy="1435100"/>
            </a:xfrm>
            <a:custGeom>
              <a:avLst/>
              <a:gdLst/>
              <a:ahLst/>
              <a:cxnLst/>
              <a:rect l="0" t="0" r="r" b="b"/>
              <a:pathLst>
                <a:path w="321" h="302">
                  <a:moveTo>
                    <a:pt x="0" y="302"/>
                  </a:moveTo>
                  <a:cubicBezTo>
                    <a:pt x="114" y="210"/>
                    <a:pt x="223" y="109"/>
                    <a:pt x="321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5" name="Freeform 14"/>
            <p:cNvSpPr/>
            <p:nvPr/>
          </p:nvSpPr>
          <p:spPr bwMode="auto">
            <a:xfrm>
              <a:off x="1001713" y="0"/>
              <a:ext cx="3244850" cy="6843713"/>
            </a:xfrm>
            <a:custGeom>
              <a:avLst/>
              <a:gdLst/>
              <a:ahLst/>
              <a:cxnLst/>
              <a:rect l="0" t="0" r="r" b="b"/>
              <a:pathLst>
                <a:path w="683" h="1440">
                  <a:moveTo>
                    <a:pt x="683" y="0"/>
                  </a:moveTo>
                  <a:cubicBezTo>
                    <a:pt x="258" y="256"/>
                    <a:pt x="0" y="1041"/>
                    <a:pt x="355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6" name="Freeform 15"/>
            <p:cNvSpPr/>
            <p:nvPr/>
          </p:nvSpPr>
          <p:spPr bwMode="auto">
            <a:xfrm>
              <a:off x="10802938" y="5518150"/>
              <a:ext cx="1363663" cy="1325563"/>
            </a:xfrm>
            <a:custGeom>
              <a:avLst/>
              <a:gdLst/>
              <a:ahLst/>
              <a:cxnLst/>
              <a:rect l="0" t="0" r="r" b="b"/>
              <a:pathLst>
                <a:path w="287" h="279">
                  <a:moveTo>
                    <a:pt x="0" y="279"/>
                  </a:moveTo>
                  <a:cubicBezTo>
                    <a:pt x="101" y="193"/>
                    <a:pt x="198" y="100"/>
                    <a:pt x="287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7" name="Freeform 16"/>
            <p:cNvSpPr/>
            <p:nvPr/>
          </p:nvSpPr>
          <p:spPr bwMode="auto">
            <a:xfrm>
              <a:off x="889000" y="0"/>
              <a:ext cx="3230563" cy="6843713"/>
            </a:xfrm>
            <a:custGeom>
              <a:avLst/>
              <a:gdLst/>
              <a:ahLst/>
              <a:cxnLst/>
              <a:rect l="0" t="0" r="r" b="b"/>
              <a:pathLst>
                <a:path w="680" h="1440">
                  <a:moveTo>
                    <a:pt x="680" y="0"/>
                  </a:moveTo>
                  <a:cubicBezTo>
                    <a:pt x="257" y="265"/>
                    <a:pt x="0" y="1026"/>
                    <a:pt x="337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8" name="Freeform 17"/>
            <p:cNvSpPr/>
            <p:nvPr/>
          </p:nvSpPr>
          <p:spPr bwMode="auto">
            <a:xfrm>
              <a:off x="10979150" y="5694363"/>
              <a:ext cx="1187450" cy="1149350"/>
            </a:xfrm>
            <a:custGeom>
              <a:avLst/>
              <a:gdLst/>
              <a:ahLst/>
              <a:cxnLst/>
              <a:rect l="0" t="0" r="r" b="b"/>
              <a:pathLst>
                <a:path w="250" h="242">
                  <a:moveTo>
                    <a:pt x="0" y="242"/>
                  </a:moveTo>
                  <a:cubicBezTo>
                    <a:pt x="88" y="166"/>
                    <a:pt x="172" y="85"/>
                    <a:pt x="25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89" name="Freeform 18"/>
            <p:cNvSpPr/>
            <p:nvPr/>
          </p:nvSpPr>
          <p:spPr bwMode="auto">
            <a:xfrm>
              <a:off x="484188" y="0"/>
              <a:ext cx="3421063" cy="6843713"/>
            </a:xfrm>
            <a:custGeom>
              <a:avLst/>
              <a:gdLst/>
              <a:ahLst/>
              <a:cxnLst/>
              <a:rect l="0" t="0" r="r" b="b"/>
              <a:pathLst>
                <a:path w="720" h="1440">
                  <a:moveTo>
                    <a:pt x="720" y="0"/>
                  </a:moveTo>
                  <a:cubicBezTo>
                    <a:pt x="316" y="282"/>
                    <a:pt x="0" y="1018"/>
                    <a:pt x="362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0" name="Freeform 19"/>
            <p:cNvSpPr/>
            <p:nvPr/>
          </p:nvSpPr>
          <p:spPr bwMode="auto">
            <a:xfrm>
              <a:off x="11287125" y="6049963"/>
              <a:ext cx="879475" cy="793750"/>
            </a:xfrm>
            <a:custGeom>
              <a:avLst/>
              <a:gdLst/>
              <a:ahLst/>
              <a:cxnLst/>
              <a:rect l="0" t="0" r="r" b="b"/>
              <a:pathLst>
                <a:path w="185" h="167">
                  <a:moveTo>
                    <a:pt x="0" y="167"/>
                  </a:moveTo>
                  <a:cubicBezTo>
                    <a:pt x="63" y="114"/>
                    <a:pt x="125" y="58"/>
                    <a:pt x="185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1" name="Freeform 20"/>
            <p:cNvSpPr/>
            <p:nvPr/>
          </p:nvSpPr>
          <p:spPr bwMode="auto">
            <a:xfrm>
              <a:off x="598488" y="0"/>
              <a:ext cx="2717800" cy="6843713"/>
            </a:xfrm>
            <a:custGeom>
              <a:avLst/>
              <a:gdLst/>
              <a:ahLst/>
              <a:cxnLst/>
              <a:rect l="0" t="0" r="r" b="b"/>
              <a:pathLst>
                <a:path w="572" h="1440">
                  <a:moveTo>
                    <a:pt x="572" y="0"/>
                  </a:moveTo>
                  <a:cubicBezTo>
                    <a:pt x="213" y="320"/>
                    <a:pt x="0" y="979"/>
                    <a:pt x="164" y="144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2" name="Freeform 21"/>
            <p:cNvSpPr/>
            <p:nvPr/>
          </p:nvSpPr>
          <p:spPr bwMode="auto">
            <a:xfrm>
              <a:off x="261938" y="0"/>
              <a:ext cx="2944813" cy="6843713"/>
            </a:xfrm>
            <a:custGeom>
              <a:avLst/>
              <a:gdLst/>
              <a:ahLst/>
              <a:cxnLst/>
              <a:rect l="0" t="0" r="r" b="b"/>
              <a:pathLst>
                <a:path w="620" h="1440">
                  <a:moveTo>
                    <a:pt x="620" y="0"/>
                  </a:moveTo>
                  <a:cubicBezTo>
                    <a:pt x="248" y="325"/>
                    <a:pt x="0" y="960"/>
                    <a:pt x="186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lg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3" name="Freeform 22"/>
            <p:cNvSpPr/>
            <p:nvPr/>
          </p:nvSpPr>
          <p:spPr bwMode="auto">
            <a:xfrm>
              <a:off x="-417513" y="0"/>
              <a:ext cx="2403475" cy="6843713"/>
            </a:xfrm>
            <a:custGeom>
              <a:avLst/>
              <a:gdLst/>
              <a:ahLst/>
              <a:cxnLst/>
              <a:rect l="0" t="0" r="r" b="b"/>
              <a:pathLst>
                <a:path w="506" h="1440">
                  <a:moveTo>
                    <a:pt x="506" y="0"/>
                  </a:moveTo>
                  <a:cubicBezTo>
                    <a:pt x="109" y="356"/>
                    <a:pt x="0" y="943"/>
                    <a:pt x="171" y="144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4" name="Freeform 23"/>
            <p:cNvSpPr/>
            <p:nvPr/>
          </p:nvSpPr>
          <p:spPr bwMode="auto">
            <a:xfrm>
              <a:off x="14288" y="9525"/>
              <a:ext cx="1771650" cy="3198813"/>
            </a:xfrm>
            <a:custGeom>
              <a:avLst/>
              <a:gdLst/>
              <a:ahLst/>
              <a:cxnLst/>
              <a:rect l="0" t="0" r="r" b="b"/>
              <a:pathLst>
                <a:path w="373" h="673">
                  <a:moveTo>
                    <a:pt x="373" y="0"/>
                  </a:moveTo>
                  <a:cubicBezTo>
                    <a:pt x="175" y="183"/>
                    <a:pt x="51" y="409"/>
                    <a:pt x="0" y="67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5" name="Freeform 24"/>
            <p:cNvSpPr/>
            <p:nvPr/>
          </p:nvSpPr>
          <p:spPr bwMode="auto">
            <a:xfrm>
              <a:off x="4763" y="6016625"/>
              <a:ext cx="214313" cy="827088"/>
            </a:xfrm>
            <a:custGeom>
              <a:avLst/>
              <a:gdLst/>
              <a:ahLst/>
              <a:cxnLst/>
              <a:rect l="0" t="0" r="r" b="b"/>
              <a:pathLst>
                <a:path w="45" h="174">
                  <a:moveTo>
                    <a:pt x="0" y="0"/>
                  </a:moveTo>
                  <a:cubicBezTo>
                    <a:pt x="11" y="59"/>
                    <a:pt x="26" y="118"/>
                    <a:pt x="45" y="1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  <p:sp>
          <p:nvSpPr>
            <p:cNvPr id="96" name="Freeform 25"/>
            <p:cNvSpPr/>
            <p:nvPr/>
          </p:nvSpPr>
          <p:spPr bwMode="auto">
            <a:xfrm>
              <a:off x="14288" y="0"/>
              <a:ext cx="1562100" cy="2228850"/>
            </a:xfrm>
            <a:custGeom>
              <a:avLst/>
              <a:gdLst/>
              <a:ahLst/>
              <a:cxnLst/>
              <a:rect l="0" t="0" r="r" b="b"/>
              <a:pathLst>
                <a:path w="329" h="469">
                  <a:moveTo>
                    <a:pt x="329" y="0"/>
                  </a:moveTo>
                  <a:cubicBezTo>
                    <a:pt x="189" y="133"/>
                    <a:pt x="69" y="288"/>
                    <a:pt x="0" y="46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sp>
      </p:grpSp>
      <p:grpSp>
        <p:nvGrpSpPr>
          <p:cNvPr id="22" name="Group 21"/>
          <p:cNvGrpSpPr/>
          <p:nvPr/>
        </p:nvGrpSpPr>
        <p:grpSpPr>
          <a:xfrm>
            <a:off x="7718948" y="1699589"/>
            <a:ext cx="3674476" cy="3470421"/>
            <a:chOff x="697883" y="1816768"/>
            <a:chExt cx="3674476" cy="3470421"/>
          </a:xfrm>
        </p:grpSpPr>
        <p:sp>
          <p:nvSpPr>
            <p:cNvPr id="23" name="Rectangle 22"/>
            <p:cNvSpPr/>
            <p:nvPr/>
          </p:nvSpPr>
          <p:spPr>
            <a:xfrm>
              <a:off x="697883" y="1816768"/>
              <a:ext cx="3674476" cy="50292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2"/>
            <p:cNvSpPr/>
            <p:nvPr/>
          </p:nvSpPr>
          <p:spPr>
            <a:xfrm rot="10800000">
              <a:off x="2380224" y="5014786"/>
              <a:ext cx="315988" cy="272403"/>
            </a:xfrm>
            <a:prstGeom prst="triangl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4"/>
            <p:cNvSpPr/>
            <p:nvPr/>
          </p:nvSpPr>
          <p:spPr>
            <a:xfrm>
              <a:off x="704075" y="2392840"/>
              <a:ext cx="3668284" cy="262432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807437" y="2349925"/>
            <a:ext cx="3501195" cy="2456442"/>
          </a:xfrm>
        </p:spPr>
        <p:txBody>
          <a:bodyPr vert="eaVert"/>
          <a:lstStyle>
            <a:lvl1pPr algn="l">
              <a:lnSpc>
                <a:spcPct val="80000"/>
              </a:lnSpc>
              <a:defRPr>
                <a:solidFill>
                  <a:srgbClr val="FFFE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02747" y="798444"/>
            <a:ext cx="6268622" cy="525730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04672" y="320040"/>
            <a:ext cx="3657600" cy="320040"/>
          </a:xfrm>
        </p:spPr>
        <p:txBody>
          <a:bodyPr/>
          <a:lstStyle/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804672" y="6227064"/>
            <a:ext cx="10588752" cy="320040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69880" y="320040"/>
            <a:ext cx="914400" cy="320040"/>
          </a:xfrm>
        </p:spPr>
        <p:txBody>
          <a:bodyPr/>
          <a:lstStyle/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78011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91161" y="2358391"/>
            <a:ext cx="3498667" cy="2456485"/>
          </a:xfrm>
          <a:prstGeom prst="rect">
            <a:avLst/>
          </a:prstGeom>
        </p:spPr>
        <p:txBody>
          <a:bodyPr vert="horz" lIns="228600" tIns="228600" rIns="228600" bIns="22860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34982" y="794719"/>
            <a:ext cx="5950036" cy="525709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04672" y="320040"/>
            <a:ext cx="3657600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090A7B6-EB8C-4E8F-92FE-0E9460D403D9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4672" y="6227064"/>
            <a:ext cx="10588752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469880" y="320040"/>
            <a:ext cx="914400" cy="32004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B38350A-3CA8-4CFD-AC16-09305DFD113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545854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914400" rtl="0" eaLnBrk="1" latinLnBrk="0" hangingPunct="1">
        <a:lnSpc>
          <a:spcPct val="85000"/>
        </a:lnSpc>
        <a:spcBef>
          <a:spcPct val="0"/>
        </a:spcBef>
        <a:buNone/>
        <a:defRPr sz="4000" b="0" i="0" kern="1200" cap="none" spc="-150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800" kern="120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600" kern="120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400" kern="120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10000"/>
        <a:buFont typeface="Wingdings" panose="05000000000000000000" pitchFamily="2" charset="2"/>
        <a:buChar char="§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grammarly.com/blog/pronouns/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4" Type="http://schemas.openxmlformats.org/officeDocument/2006/relationships/image" Target="../media/image1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0466C48-94F7-49A9-9E8A-2C673752ABC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6B PROTECTIVE PARENTS</a:t>
            </a:r>
            <a:br>
              <a:rPr lang="sr-Latn-ME" dirty="0"/>
            </a:br>
            <a:r>
              <a:rPr lang="sr-Latn-ME" dirty="0"/>
              <a:t>6C TOUCH WOOD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AFC4A96-CA6A-4499-9795-53022989881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sr-Latn-ME" dirty="0"/>
              <a:t>VOCABULARY: REFLEXIVE PRONOUNS</a:t>
            </a:r>
          </a:p>
          <a:p>
            <a:r>
              <a:rPr lang="sr-Latn-ME" dirty="0"/>
              <a:t>VOCABULARY: SYNONYMS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863625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817E2D-0A71-40AB-AFF6-19A736B2396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sr-Latn-ME" dirty="0"/>
              <a:t>VOCABULARY: REFLEXIVE PRONOUNS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4E333D-FD27-4421-9C05-A8CE4E96279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Reflexive </a:t>
            </a:r>
            <a:r>
              <a:rPr lang="en-US" dirty="0">
                <a:hlinkClick r:id="rId2"/>
              </a:rPr>
              <a:t>pronouns</a:t>
            </a:r>
            <a:r>
              <a:rPr lang="en-US" dirty="0"/>
              <a:t> are words ending in </a:t>
            </a:r>
            <a:r>
              <a:rPr lang="en-US" i="1" dirty="0"/>
              <a:t>-self</a:t>
            </a:r>
            <a:r>
              <a:rPr lang="en-US" dirty="0"/>
              <a:t> or </a:t>
            </a:r>
            <a:r>
              <a:rPr lang="en-US" i="1" dirty="0"/>
              <a:t>-selves</a:t>
            </a:r>
            <a:r>
              <a:rPr lang="en-US" dirty="0"/>
              <a:t> that are used when the subject and the object of a sentence are the same (e.g., </a:t>
            </a:r>
            <a:r>
              <a:rPr lang="en-US" i="1" dirty="0"/>
              <a:t>I believe in myself</a:t>
            </a:r>
            <a:r>
              <a:rPr lang="en-US" dirty="0"/>
              <a:t>). </a:t>
            </a:r>
            <a:endParaRPr lang="sr-Latn-ME" dirty="0"/>
          </a:p>
          <a:p>
            <a:r>
              <a:rPr lang="en-US" dirty="0"/>
              <a:t>They can act as either objects or indirect objects. </a:t>
            </a:r>
            <a:endParaRPr lang="sr-Latn-ME" dirty="0"/>
          </a:p>
          <a:p>
            <a:r>
              <a:rPr lang="en-US" dirty="0"/>
              <a:t>The nine English </a:t>
            </a:r>
            <a:r>
              <a:rPr lang="en-US" b="1" dirty="0"/>
              <a:t>reflexive pronouns</a:t>
            </a:r>
            <a:r>
              <a:rPr lang="en-US" dirty="0"/>
              <a:t> are </a:t>
            </a:r>
            <a:r>
              <a:rPr lang="en-US" i="1" dirty="0"/>
              <a:t>myself, yourself, himself, herself, oneself, itself, ourselves, yourselves,</a:t>
            </a:r>
            <a:r>
              <a:rPr lang="en-US" dirty="0"/>
              <a:t> and </a:t>
            </a:r>
            <a:r>
              <a:rPr lang="en-US" i="1" dirty="0"/>
              <a:t>themselves</a:t>
            </a:r>
            <a:r>
              <a:rPr lang="en-US" dirty="0"/>
              <a:t>.</a:t>
            </a:r>
            <a:endParaRPr lang="sr-Latn-ME" dirty="0"/>
          </a:p>
        </p:txBody>
      </p:sp>
    </p:spTree>
    <p:extLst>
      <p:ext uri="{BB962C8B-B14F-4D97-AF65-F5344CB8AC3E}">
        <p14:creationId xmlns:p14="http://schemas.microsoft.com/office/powerpoint/2010/main" val="30094926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D179A1-0595-4628-A806-B72686E564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9235440" y="2349924"/>
            <a:ext cx="640080" cy="6748356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796A8DA-28ED-4276-8841-6C3E37245C6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I was in a hurry, so I washed the car </a:t>
            </a:r>
            <a:r>
              <a:rPr lang="en-US" i="1" dirty="0"/>
              <a:t>myself.</a:t>
            </a:r>
            <a:endParaRPr lang="en-US" dirty="0"/>
          </a:p>
          <a:p>
            <a:r>
              <a:rPr lang="en-US" dirty="0"/>
              <a:t>You’re going to have to drive </a:t>
            </a:r>
            <a:r>
              <a:rPr lang="en-US" i="1" dirty="0"/>
              <a:t>yourself</a:t>
            </a:r>
            <a:r>
              <a:rPr lang="en-US" dirty="0"/>
              <a:t> to school today.</a:t>
            </a:r>
          </a:p>
          <a:p>
            <a:r>
              <a:rPr lang="en-US" dirty="0"/>
              <a:t>He wanted to impress her, so he baked a cake </a:t>
            </a:r>
            <a:r>
              <a:rPr lang="en-US" i="1" dirty="0"/>
              <a:t>himself.</a:t>
            </a:r>
            <a:endParaRPr lang="en-US" dirty="0"/>
          </a:p>
          <a:p>
            <a:r>
              <a:rPr lang="en-US" dirty="0"/>
              <a:t>Jennifer does chores </a:t>
            </a:r>
            <a:r>
              <a:rPr lang="en-US" i="1" dirty="0"/>
              <a:t>herself</a:t>
            </a:r>
            <a:r>
              <a:rPr lang="en-US" dirty="0"/>
              <a:t> because she doesn’t trust others to do them right.</a:t>
            </a:r>
          </a:p>
          <a:p>
            <a:r>
              <a:rPr lang="en-US" dirty="0"/>
              <a:t>That car is in a class all by </a:t>
            </a:r>
            <a:r>
              <a:rPr lang="en-US" i="1" dirty="0"/>
              <a:t>itself.</a:t>
            </a:r>
            <a:endParaRPr lang="en-US" dirty="0"/>
          </a:p>
          <a:p>
            <a:r>
              <a:rPr lang="en-US" dirty="0"/>
              <a:t>We don’t have to go out; we can fix dinner </a:t>
            </a:r>
            <a:r>
              <a:rPr lang="en-US" i="1" dirty="0"/>
              <a:t>ourselves.</a:t>
            </a:r>
            <a:endParaRPr lang="en-US" dirty="0"/>
          </a:p>
          <a:p>
            <a:r>
              <a:rPr lang="en-US" dirty="0"/>
              <a:t>You are too young to go out by </a:t>
            </a:r>
            <a:r>
              <a:rPr lang="en-US" i="1" dirty="0"/>
              <a:t>yourselves.</a:t>
            </a:r>
            <a:endParaRPr lang="en-US" dirty="0"/>
          </a:p>
          <a:p>
            <a:r>
              <a:rPr lang="en-US" dirty="0"/>
              <a:t>The actors saved the local theatre money by making costumes </a:t>
            </a:r>
            <a:r>
              <a:rPr lang="en-US" i="1" dirty="0"/>
              <a:t>themselves</a:t>
            </a:r>
            <a:r>
              <a:rPr lang="en-US" dirty="0"/>
              <a:t>.</a:t>
            </a:r>
          </a:p>
          <a:p>
            <a:pPr marL="0" indent="0">
              <a:buNone/>
            </a:pPr>
            <a:br>
              <a:rPr lang="en-US" dirty="0"/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735336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9BAE94-51E5-4748-819A-54514FA6F25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6C TOUCH WOOD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63E8C0C-7EB9-4F3B-8145-02BB92A579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Please, open your book, p48, and try to do exercises 1 and 2.</a:t>
            </a:r>
          </a:p>
          <a:p>
            <a:r>
              <a:rPr lang="sr-Latn-ME" dirty="0"/>
              <a:t>Answers:</a:t>
            </a:r>
          </a:p>
          <a:p>
            <a:pPr marL="0" indent="0">
              <a:buNone/>
            </a:pPr>
            <a:r>
              <a:rPr lang="sr-Latn-ME" dirty="0"/>
              <a:t>2. ladder; umbrella	3. mirror		4. a lucky charm</a:t>
            </a:r>
          </a:p>
          <a:p>
            <a:pPr marL="0" indent="0">
              <a:buNone/>
            </a:pPr>
            <a:r>
              <a:rPr lang="sr-Latn-ME" dirty="0"/>
              <a:t>5. A shooting star		6. wood		7. salt</a:t>
            </a:r>
          </a:p>
          <a:p>
            <a:r>
              <a:rPr lang="sr-Latn-ME" dirty="0"/>
              <a:t>Discuss thhese questions:</a:t>
            </a:r>
          </a:p>
          <a:p>
            <a:pPr marL="0" indent="0">
              <a:buNone/>
            </a:pPr>
            <a:r>
              <a:rPr lang="sr-Latn-ME" dirty="0"/>
              <a:t>Which of the British superstitions are true in your country?</a:t>
            </a:r>
          </a:p>
          <a:p>
            <a:pPr marL="0" indent="0">
              <a:buNone/>
            </a:pPr>
            <a:r>
              <a:rPr lang="sr-Latn-ME" dirty="0"/>
              <a:t>What other superstitions do people have in your country?</a:t>
            </a:r>
          </a:p>
          <a:p>
            <a:pPr marL="0" indent="0">
              <a:buNone/>
            </a:pPr>
            <a:r>
              <a:rPr lang="sr-Latn-ME" dirty="0"/>
              <a:t>Do you believe in any superstitions? If so, which ones?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97710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DE1EAD-4A57-4CD1-87D3-61A7692C6F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2024360" y="2349924"/>
            <a:ext cx="2583180" cy="524862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AAE4EC-E62F-41F4-A338-A695E28C943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Listen to Edward and Charlotte talking about superstitions. Tick the British superstitions they are talking about.</a:t>
            </a:r>
          </a:p>
          <a:p>
            <a:endParaRPr lang="sr-Latn-ME" dirty="0"/>
          </a:p>
          <a:p>
            <a:endParaRPr lang="sr-Latn-ME" dirty="0"/>
          </a:p>
          <a:p>
            <a:pPr marL="0" indent="0">
              <a:buNone/>
            </a:pPr>
            <a:r>
              <a:rPr lang="sr-Latn-ME" dirty="0"/>
              <a:t>Please, complete the sentences in exercise 3c), p48.</a:t>
            </a:r>
          </a:p>
          <a:p>
            <a:endParaRPr lang="sr-Latn-ME" dirty="0"/>
          </a:p>
          <a:p>
            <a:endParaRPr lang="en-US" dirty="0"/>
          </a:p>
        </p:txBody>
      </p:sp>
      <p:pic>
        <p:nvPicPr>
          <p:cNvPr id="4" name="17 R6.6">
            <a:hlinkClick r:id="" action="ppaction://media"/>
            <a:extLst>
              <a:ext uri="{FF2B5EF4-FFF2-40B4-BE49-F238E27FC236}">
                <a16:creationId xmlns:a16="http://schemas.microsoft.com/office/drawing/2014/main" id="{63592589-3F5B-465D-B646-B037B10DD0F6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6096000" y="3122697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10289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6595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F1AEE7-AA3F-4440-8A24-3FC0AA9590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VOCABULARY: SYNONYMS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C82661D-773C-4DAE-91D4-ACB35A2F95A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sr-Latn-ME" dirty="0"/>
              <a:t>Please, read the article ’Learn to be lucky’.</a:t>
            </a:r>
          </a:p>
          <a:p>
            <a:r>
              <a:rPr lang="sr-Latn-ME" dirty="0"/>
              <a:t>Answer the questions in exercise 6 b)</a:t>
            </a:r>
          </a:p>
          <a:p>
            <a:r>
              <a:rPr lang="sr-Latn-ME" dirty="0"/>
              <a:t>Below, you can find help with synonyms:</a:t>
            </a:r>
          </a:p>
          <a:p>
            <a:pPr marL="0" indent="0">
              <a:buNone/>
            </a:pPr>
            <a:r>
              <a:rPr lang="sr-Latn-ME" dirty="0"/>
              <a:t>Choose – pick</a:t>
            </a:r>
          </a:p>
          <a:p>
            <a:pPr marL="0" indent="0">
              <a:buNone/>
            </a:pPr>
            <a:r>
              <a:rPr lang="sr-Latn-ME" dirty="0"/>
              <a:t>Satisfied – content</a:t>
            </a:r>
          </a:p>
          <a:p>
            <a:pPr marL="0" indent="0">
              <a:buNone/>
            </a:pPr>
            <a:r>
              <a:rPr lang="sr-Latn-ME" dirty="0"/>
              <a:t>Lucky – fortunate</a:t>
            </a:r>
          </a:p>
          <a:p>
            <a:pPr marL="0" indent="0">
              <a:buNone/>
            </a:pPr>
            <a:r>
              <a:rPr lang="sr-Latn-ME" dirty="0"/>
              <a:t>Behave – act</a:t>
            </a:r>
          </a:p>
          <a:p>
            <a:pPr marL="0" indent="0">
              <a:buNone/>
            </a:pPr>
            <a:r>
              <a:rPr lang="sr-Latn-ME" dirty="0"/>
              <a:t>Notice – spot</a:t>
            </a:r>
          </a:p>
          <a:p>
            <a:pPr marL="0" indent="0">
              <a:buNone/>
            </a:pPr>
            <a:r>
              <a:rPr lang="sr-Latn-ME" dirty="0"/>
              <a:t>By chance – accidentally</a:t>
            </a:r>
          </a:p>
          <a:p>
            <a:pPr marL="0" indent="0">
              <a:buNone/>
            </a:pPr>
            <a:r>
              <a:rPr lang="sr-Latn-ME" dirty="0"/>
              <a:t>Attitude – approach</a:t>
            </a:r>
          </a:p>
          <a:p>
            <a:pPr marL="0" indent="0">
              <a:buNone/>
            </a:pPr>
            <a:r>
              <a:rPr lang="sr-Latn-ME" dirty="0"/>
              <a:t>Sure – certain</a:t>
            </a:r>
          </a:p>
          <a:p>
            <a:pPr marL="0" indent="0">
              <a:buNone/>
            </a:pPr>
            <a:r>
              <a:rPr lang="sr-Latn-ME" dirty="0"/>
              <a:t>Deal with – cope with</a:t>
            </a:r>
          </a:p>
          <a:p>
            <a:pPr marL="0" indent="0">
              <a:buNone/>
            </a:pPr>
            <a:r>
              <a:rPr lang="sr-Latn-ME" dirty="0"/>
              <a:t>Show - reveal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7577294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388CE0-BE41-4BAE-8C5B-6C1E110A60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VOCABULARY: SYNONYMS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AF9A39A-D6C3-4E70-91A7-C3F6BAC7E0C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sr-Latn-ME" dirty="0"/>
              <a:t>Concerned – worried</a:t>
            </a:r>
          </a:p>
          <a:p>
            <a:pPr marL="0" indent="0">
              <a:buNone/>
            </a:pPr>
            <a:r>
              <a:rPr lang="sr-Latn-ME" dirty="0"/>
              <a:t>Frightened – scared</a:t>
            </a:r>
          </a:p>
          <a:p>
            <a:pPr marL="0" indent="0">
              <a:buNone/>
            </a:pPr>
            <a:r>
              <a:rPr lang="sr-Latn-ME" dirty="0"/>
              <a:t>Make a decision – make up your mind</a:t>
            </a:r>
          </a:p>
          <a:p>
            <a:pPr marL="0" indent="0">
              <a:buNone/>
            </a:pPr>
            <a:r>
              <a:rPr lang="sr-Latn-ME" dirty="0"/>
              <a:t>Try to do – have a go at doing</a:t>
            </a:r>
          </a:p>
          <a:p>
            <a:pPr marL="0" indent="0">
              <a:buNone/>
            </a:pPr>
            <a:r>
              <a:rPr lang="sr-Latn-ME" dirty="0"/>
              <a:t>Talk to someone – chat to someone</a:t>
            </a:r>
          </a:p>
          <a:p>
            <a:pPr marL="0" indent="0">
              <a:buNone/>
            </a:pPr>
            <a:r>
              <a:rPr lang="sr-Latn-ME" dirty="0"/>
              <a:t>Nice – pleasant</a:t>
            </a:r>
          </a:p>
          <a:p>
            <a:pPr marL="0" indent="0">
              <a:buNone/>
            </a:pPr>
            <a:r>
              <a:rPr lang="sr-Latn-ME" dirty="0"/>
              <a:t>Enormous – huge</a:t>
            </a:r>
          </a:p>
          <a:p>
            <a:pPr marL="0" indent="0">
              <a:buNone/>
            </a:pPr>
            <a:r>
              <a:rPr lang="sr-Latn-ME" dirty="0"/>
              <a:t>Pleased – glad</a:t>
            </a:r>
          </a:p>
          <a:p>
            <a:pPr marL="0" indent="0">
              <a:buNone/>
            </a:pPr>
            <a:r>
              <a:rPr lang="sr-Latn-ME" dirty="0"/>
              <a:t>Wonderful – brilliant</a:t>
            </a:r>
          </a:p>
          <a:p>
            <a:pPr marL="0" indent="0">
              <a:buNone/>
            </a:pPr>
            <a:r>
              <a:rPr lang="sr-Latn-ME" dirty="0"/>
              <a:t>Terrible - awful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565712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3447DE-3409-4CD7-82A4-AF1B5E6B04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6344900" y="2349924"/>
            <a:ext cx="5920740" cy="7891356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33A4278-5BC9-481A-BEF7-0ADA7FC4D46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11101759"/>
      </p:ext>
    </p:extLst>
  </p:cSld>
  <p:clrMapOvr>
    <a:masterClrMapping/>
  </p:clrMapOvr>
</p:sld>
</file>

<file path=ppt/theme/theme1.xml><?xml version="1.0" encoding="utf-8"?>
<a:theme xmlns:a="http://schemas.openxmlformats.org/drawingml/2006/main" name="Atlas">
  <a:themeElements>
    <a:clrScheme name="Atlas">
      <a:dk1>
        <a:sysClr val="windowText" lastClr="000000"/>
      </a:dk1>
      <a:lt1>
        <a:sysClr val="window" lastClr="FFFFFF"/>
      </a:lt1>
      <a:dk2>
        <a:srgbClr val="454545"/>
      </a:dk2>
      <a:lt2>
        <a:srgbClr val="E0E0E0"/>
      </a:lt2>
      <a:accent1>
        <a:srgbClr val="F81B02"/>
      </a:accent1>
      <a:accent2>
        <a:srgbClr val="FC7715"/>
      </a:accent2>
      <a:accent3>
        <a:srgbClr val="AFBF41"/>
      </a:accent3>
      <a:accent4>
        <a:srgbClr val="50C49F"/>
      </a:accent4>
      <a:accent5>
        <a:srgbClr val="3B95C4"/>
      </a:accent5>
      <a:accent6>
        <a:srgbClr val="B560D4"/>
      </a:accent6>
      <a:hlink>
        <a:srgbClr val="FC5A1A"/>
      </a:hlink>
      <a:folHlink>
        <a:srgbClr val="B49E74"/>
      </a:folHlink>
    </a:clrScheme>
    <a:fontScheme name="Atlas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Rockwell" panose="020606030202050204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Atlas">
      <a:fillStyleLst>
        <a:solidFill>
          <a:schemeClr val="phClr"/>
        </a:solidFill>
        <a:gradFill rotWithShape="1">
          <a:gsLst>
            <a:gs pos="0">
              <a:schemeClr val="phClr">
                <a:tint val="62000"/>
                <a:alpha val="60000"/>
                <a:satMod val="109000"/>
                <a:lumMod val="110000"/>
              </a:schemeClr>
            </a:gs>
            <a:gs pos="100000">
              <a:schemeClr val="phClr">
                <a:tint val="78000"/>
                <a:alpha val="92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satMod val="110000"/>
                <a:lumMod val="104000"/>
              </a:schemeClr>
            </a:gs>
            <a:gs pos="69000">
              <a:schemeClr val="phClr">
                <a:shade val="84000"/>
                <a:satMod val="130000"/>
                <a:lumMod val="92000"/>
              </a:schemeClr>
            </a:gs>
            <a:gs pos="100000">
              <a:schemeClr val="phClr">
                <a:shade val="76000"/>
                <a:satMod val="130000"/>
                <a:lumMod val="88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>
              <a:shade val="90000"/>
            </a:schemeClr>
          </a:solidFill>
          <a:prstDash val="solid"/>
        </a:ln>
        <a:ln w="15875" cap="flat" cmpd="sng" algn="ctr">
          <a:solidFill>
            <a:schemeClr val="phClr">
              <a:shade val="9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38100" dist="25400" dir="5400000" rotWithShape="0">
              <a:srgbClr val="000000">
                <a:alpha val="7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>
            <a:bevelT w="0" h="0"/>
          </a:sp3d>
        </a:effectStyle>
      </a:effectStyleLst>
      <a:bgFillStyleLst>
        <a:solidFill>
          <a:schemeClr val="phClr"/>
        </a:solidFill>
        <a:solidFill>
          <a:schemeClr val="phClr"/>
        </a:solidFill>
        <a:gradFill rotWithShape="1">
          <a:gsLst>
            <a:gs pos="10000">
              <a:schemeClr val="phClr">
                <a:tint val="94000"/>
                <a:lumMod val="116000"/>
              </a:schemeClr>
            </a:gs>
            <a:gs pos="100000">
              <a:schemeClr val="phClr">
                <a:tint val="98000"/>
                <a:shade val="86000"/>
                <a:satMod val="90000"/>
                <a:lumMod val="88000"/>
              </a:schemeClr>
            </a:gs>
          </a:gsLst>
          <a:path path="circle">
            <a:fillToRect l="50000" t="15000" r="50000" b="169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tlas" id="{5156B0E4-0EB1-49FE-A26B-15F6F698AEC6}" vid="{508F7963-D0B5-43F7-BB2C-FCE3009C08EC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Atlas</Template>
  <TotalTime>25</TotalTime>
  <Words>443</Words>
  <Application>Microsoft Office PowerPoint</Application>
  <PresentationFormat>Widescreen</PresentationFormat>
  <Paragraphs>60</Paragraphs>
  <Slides>8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2" baseType="lpstr">
      <vt:lpstr>Calibri Light</vt:lpstr>
      <vt:lpstr>Rockwell</vt:lpstr>
      <vt:lpstr>Wingdings</vt:lpstr>
      <vt:lpstr>Atlas</vt:lpstr>
      <vt:lpstr>6B PROTECTIVE PARENTS 6C TOUCH WOOD</vt:lpstr>
      <vt:lpstr>VOCABULARY: REFLEXIVE PRONOUNS </vt:lpstr>
      <vt:lpstr>PowerPoint Presentation</vt:lpstr>
      <vt:lpstr>6C TOUCH WOOD</vt:lpstr>
      <vt:lpstr>PowerPoint Presentation</vt:lpstr>
      <vt:lpstr>VOCABULARY: SYNONYMS </vt:lpstr>
      <vt:lpstr>VOCABULARY: SYNONYMS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6B PROTECTIVE PARENTS 6C TOUCH WOOD</dc:title>
  <dc:creator>Administrator</dc:creator>
  <cp:lastModifiedBy>Administrator</cp:lastModifiedBy>
  <cp:revision>7</cp:revision>
  <dcterms:created xsi:type="dcterms:W3CDTF">2020-05-05T11:22:29Z</dcterms:created>
  <dcterms:modified xsi:type="dcterms:W3CDTF">2020-05-05T11:48:05Z</dcterms:modified>
</cp:coreProperties>
</file>