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3" autoAdjust="0"/>
    <p:restoredTop sz="94660"/>
  </p:normalViewPr>
  <p:slideViewPr>
    <p:cSldViewPr snapToGrid="0">
      <p:cViewPr varScale="1">
        <p:scale>
          <a:sx n="42" d="100"/>
          <a:sy n="42" d="100"/>
        </p:scale>
        <p:origin x="72" y="72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4242851"/>
            <a:ext cx="8968084" cy="275942"/>
          </a:xfrm>
          <a:prstGeom prst="rect">
            <a:avLst/>
          </a:prstGeom>
        </p:spPr>
      </p:pic>
      <p:pic>
        <p:nvPicPr>
          <p:cNvPr id="8" name="Picture 7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111716" y="4243845"/>
            <a:ext cx="3077108" cy="276940"/>
          </a:xfrm>
          <a:prstGeom prst="rect">
            <a:avLst/>
          </a:prstGeom>
        </p:spPr>
      </p:pic>
      <p:sp>
        <p:nvSpPr>
          <p:cNvPr id="9" name="Rectangle 8"/>
          <p:cNvSpPr/>
          <p:nvPr/>
        </p:nvSpPr>
        <p:spPr bwMode="ltGray">
          <a:xfrm>
            <a:off x="0" y="2590078"/>
            <a:ext cx="8968085" cy="1660332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0" name="Rectangle 9"/>
          <p:cNvSpPr/>
          <p:nvPr/>
        </p:nvSpPr>
        <p:spPr>
          <a:xfrm>
            <a:off x="9111715" y="2590078"/>
            <a:ext cx="3077109" cy="1660332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0322" y="2733709"/>
            <a:ext cx="8144134" cy="1373070"/>
          </a:xfrm>
        </p:spPr>
        <p:txBody>
          <a:bodyPr anchor="b">
            <a:noAutofit/>
          </a:bodyPr>
          <a:lstStyle>
            <a:lvl1pPr algn="r">
              <a:defRPr sz="5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0322" y="4394039"/>
            <a:ext cx="8144134" cy="1117687"/>
          </a:xfrm>
        </p:spPr>
        <p:txBody>
          <a:bodyPr>
            <a:normAutofit/>
          </a:bodyPr>
          <a:lstStyle>
            <a:lvl1pPr marL="0" indent="0" algn="r">
              <a:buNone/>
              <a:defRPr sz="20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46D398-75E1-47BE-AEF4-41C62251E408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9255346" y="2750337"/>
            <a:ext cx="1171888" cy="1356442"/>
          </a:xfrm>
        </p:spPr>
        <p:txBody>
          <a:bodyPr/>
          <a:lstStyle/>
          <a:p>
            <a:fld id="{6BCECE23-2E78-4B7F-949E-7B92721577B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1961682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Picture 14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1970240"/>
            <a:ext cx="10437812" cy="321164"/>
          </a:xfrm>
          <a:prstGeom prst="rect">
            <a:avLst/>
          </a:prstGeom>
        </p:spPr>
      </p:pic>
      <p:pic>
        <p:nvPicPr>
          <p:cNvPr id="16" name="Picture 15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1971234"/>
            <a:ext cx="1602997" cy="144270"/>
          </a:xfrm>
          <a:prstGeom prst="rect">
            <a:avLst/>
          </a:prstGeom>
        </p:spPr>
      </p:pic>
      <p:sp>
        <p:nvSpPr>
          <p:cNvPr id="17" name="Rectangle 16"/>
          <p:cNvSpPr/>
          <p:nvPr/>
        </p:nvSpPr>
        <p:spPr bwMode="ltGray">
          <a:xfrm>
            <a:off x="0" y="609600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8" name="Rectangle 17"/>
          <p:cNvSpPr/>
          <p:nvPr/>
        </p:nvSpPr>
        <p:spPr>
          <a:xfrm>
            <a:off x="10585827" y="609600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46D398-75E1-47BE-AEF4-41C62251E408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CECE23-2E78-4B7F-949E-7B92721577B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3877687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" y="4086907"/>
            <a:ext cx="10437812" cy="321164"/>
          </a:xfrm>
          <a:prstGeom prst="rect">
            <a:avLst/>
          </a:prstGeom>
        </p:spPr>
      </p:pic>
      <p:pic>
        <p:nvPicPr>
          <p:cNvPr id="8" name="Picture 7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4" y="4087901"/>
            <a:ext cx="1602997" cy="144270"/>
          </a:xfrm>
          <a:prstGeom prst="rect">
            <a:avLst/>
          </a:prstGeom>
        </p:spPr>
      </p:pic>
      <p:sp>
        <p:nvSpPr>
          <p:cNvPr id="9" name="Rectangle 8"/>
          <p:cNvSpPr/>
          <p:nvPr/>
        </p:nvSpPr>
        <p:spPr bwMode="ltGray">
          <a:xfrm>
            <a:off x="-2" y="2726267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0" name="Rectangle 9"/>
          <p:cNvSpPr/>
          <p:nvPr/>
        </p:nvSpPr>
        <p:spPr>
          <a:xfrm>
            <a:off x="10585825" y="2726267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0322" y="2869895"/>
            <a:ext cx="9613860" cy="1090788"/>
          </a:xfrm>
        </p:spPr>
        <p:txBody>
          <a:bodyPr anchor="ctr">
            <a:normAutofit/>
          </a:bodyPr>
          <a:lstStyle>
            <a:lvl1pPr algn="r">
              <a:defRPr sz="36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0322" y="4232171"/>
            <a:ext cx="9613860" cy="1704017"/>
          </a:xfrm>
        </p:spPr>
        <p:txBody>
          <a:bodyPr>
            <a:normAutofit/>
          </a:bodyPr>
          <a:lstStyle>
            <a:lvl1pPr marL="0" indent="0" algn="r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46D398-75E1-47BE-AEF4-41C62251E408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729455" y="2869895"/>
            <a:ext cx="1154151" cy="1090789"/>
          </a:xfrm>
        </p:spPr>
        <p:txBody>
          <a:bodyPr/>
          <a:lstStyle/>
          <a:p>
            <a:fld id="{6BCECE23-2E78-4B7F-949E-7B92721577B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3339087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1970240"/>
            <a:ext cx="10437812" cy="321164"/>
          </a:xfrm>
          <a:prstGeom prst="rect">
            <a:avLst/>
          </a:prstGeom>
        </p:spPr>
      </p:pic>
      <p:pic>
        <p:nvPicPr>
          <p:cNvPr id="9" name="Picture 8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1971234"/>
            <a:ext cx="1602997" cy="144270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 bwMode="ltGray">
          <a:xfrm>
            <a:off x="0" y="609600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1" name="Rectangle 10"/>
          <p:cNvSpPr/>
          <p:nvPr/>
        </p:nvSpPr>
        <p:spPr>
          <a:xfrm>
            <a:off x="10585827" y="609600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0320" y="2336873"/>
            <a:ext cx="4698358" cy="359931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594123" y="2336873"/>
            <a:ext cx="4700058" cy="359931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46D398-75E1-47BE-AEF4-41C62251E408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CECE23-2E78-4B7F-949E-7B92721577B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2709425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1970240"/>
            <a:ext cx="10437812" cy="321164"/>
          </a:xfrm>
          <a:prstGeom prst="rect">
            <a:avLst/>
          </a:prstGeom>
        </p:spPr>
      </p:pic>
      <p:pic>
        <p:nvPicPr>
          <p:cNvPr id="11" name="Picture 10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1971234"/>
            <a:ext cx="1602997" cy="144270"/>
          </a:xfrm>
          <a:prstGeom prst="rect">
            <a:avLst/>
          </a:prstGeom>
        </p:spPr>
      </p:pic>
      <p:sp>
        <p:nvSpPr>
          <p:cNvPr id="12" name="Rectangle 11"/>
          <p:cNvSpPr/>
          <p:nvPr/>
        </p:nvSpPr>
        <p:spPr bwMode="ltGray">
          <a:xfrm>
            <a:off x="0" y="609600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3" name="Rectangle 12"/>
          <p:cNvSpPr/>
          <p:nvPr/>
        </p:nvSpPr>
        <p:spPr>
          <a:xfrm>
            <a:off x="10585827" y="609600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0319" y="753229"/>
            <a:ext cx="9613863" cy="1080937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06350" y="2336873"/>
            <a:ext cx="4472327" cy="693135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80322" y="3030008"/>
            <a:ext cx="4698355" cy="2906179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820154" y="2336873"/>
            <a:ext cx="4474028" cy="692076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594123" y="3030008"/>
            <a:ext cx="4700059" cy="2906179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46D398-75E1-47BE-AEF4-41C62251E408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CECE23-2E78-4B7F-949E-7B92721577B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6824247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1970240"/>
            <a:ext cx="10437812" cy="321164"/>
          </a:xfrm>
          <a:prstGeom prst="rect">
            <a:avLst/>
          </a:prstGeom>
        </p:spPr>
      </p:pic>
      <p:pic>
        <p:nvPicPr>
          <p:cNvPr id="7" name="Picture 6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1971234"/>
            <a:ext cx="1602997" cy="144270"/>
          </a:xfrm>
          <a:prstGeom prst="rect">
            <a:avLst/>
          </a:prstGeom>
        </p:spPr>
      </p:pic>
      <p:sp>
        <p:nvSpPr>
          <p:cNvPr id="8" name="Rectangle 7"/>
          <p:cNvSpPr/>
          <p:nvPr/>
        </p:nvSpPr>
        <p:spPr bwMode="ltGray">
          <a:xfrm>
            <a:off x="0" y="609600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10585827" y="609600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46D398-75E1-47BE-AEF4-41C62251E408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CECE23-2E78-4B7F-949E-7B92721577B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1269903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HD-ShadowShort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1971234"/>
            <a:ext cx="1602997" cy="144270"/>
          </a:xfrm>
          <a:prstGeom prst="rect">
            <a:avLst/>
          </a:prstGeom>
        </p:spPr>
      </p:pic>
      <p:sp>
        <p:nvSpPr>
          <p:cNvPr id="6" name="Rectangle 5"/>
          <p:cNvSpPr/>
          <p:nvPr/>
        </p:nvSpPr>
        <p:spPr>
          <a:xfrm>
            <a:off x="10585827" y="609600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46D398-75E1-47BE-AEF4-41C62251E408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CECE23-2E78-4B7F-949E-7B92721577B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9823730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1970240"/>
            <a:ext cx="10437812" cy="321164"/>
          </a:xfrm>
          <a:prstGeom prst="rect">
            <a:avLst/>
          </a:prstGeom>
        </p:spPr>
      </p:pic>
      <p:pic>
        <p:nvPicPr>
          <p:cNvPr id="9" name="Picture 8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1971234"/>
            <a:ext cx="1602997" cy="144270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 bwMode="ltGray">
          <a:xfrm>
            <a:off x="0" y="609600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1" name="Rectangle 10"/>
          <p:cNvSpPr/>
          <p:nvPr/>
        </p:nvSpPr>
        <p:spPr>
          <a:xfrm>
            <a:off x="10585827" y="609600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0321" y="753227"/>
            <a:ext cx="9613859" cy="1080940"/>
          </a:xfrm>
        </p:spPr>
        <p:txBody>
          <a:bodyPr anchor="ctr">
            <a:normAutofit/>
          </a:bodyPr>
          <a:lstStyle>
            <a:lvl1pPr>
              <a:defRPr sz="36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685846" y="2336873"/>
            <a:ext cx="5608336" cy="359931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0322" y="2336872"/>
            <a:ext cx="3790078" cy="3599317"/>
          </a:xfrm>
        </p:spPr>
        <p:txBody>
          <a:bodyPr anchor="ctr"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46D398-75E1-47BE-AEF4-41C62251E408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CECE23-2E78-4B7F-949E-7B92721577B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9690485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1970240"/>
            <a:ext cx="10437812" cy="321164"/>
          </a:xfrm>
          <a:prstGeom prst="rect">
            <a:avLst/>
          </a:prstGeom>
        </p:spPr>
      </p:pic>
      <p:pic>
        <p:nvPicPr>
          <p:cNvPr id="9" name="Picture 8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1971234"/>
            <a:ext cx="1602997" cy="144270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 bwMode="ltGray">
          <a:xfrm>
            <a:off x="0" y="609600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1" name="Rectangle 10"/>
          <p:cNvSpPr/>
          <p:nvPr/>
        </p:nvSpPr>
        <p:spPr>
          <a:xfrm>
            <a:off x="10585827" y="609600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0323" y="753228"/>
            <a:ext cx="9613857" cy="1080938"/>
          </a:xfrm>
        </p:spPr>
        <p:txBody>
          <a:bodyPr anchor="ctr">
            <a:normAutofit/>
          </a:bodyPr>
          <a:lstStyle>
            <a:lvl1pPr>
              <a:defRPr sz="36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4868333" y="2336874"/>
            <a:ext cx="5425849" cy="3599312"/>
          </a:xfrm>
          <a:noFill/>
          <a:ln>
            <a:noFill/>
          </a:ln>
          <a:effectLst>
            <a:outerShdw blurRad="76200" dist="63500" dir="5040000" algn="tl" rotWithShape="0">
              <a:srgbClr val="000000">
                <a:alpha val="41000"/>
              </a:srgbClr>
            </a:outerShdw>
          </a:effectLst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0323" y="2336873"/>
            <a:ext cx="3876256" cy="3599315"/>
          </a:xfrm>
        </p:spPr>
        <p:txBody>
          <a:bodyPr anchor="ctr"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46D398-75E1-47BE-AEF4-41C62251E408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CECE23-2E78-4B7F-949E-7B92721577B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6431685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anoramic 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5928628"/>
            <a:ext cx="10437812" cy="321164"/>
          </a:xfrm>
          <a:prstGeom prst="rect">
            <a:avLst/>
          </a:prstGeom>
        </p:spPr>
      </p:pic>
      <p:pic>
        <p:nvPicPr>
          <p:cNvPr id="9" name="Picture 8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5929622"/>
            <a:ext cx="1602997" cy="144270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 bwMode="ltGray">
          <a:xfrm>
            <a:off x="0" y="4567988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1" name="Rectangle 10"/>
          <p:cNvSpPr/>
          <p:nvPr/>
        </p:nvSpPr>
        <p:spPr>
          <a:xfrm>
            <a:off x="10585827" y="4567988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0322" y="4711616"/>
            <a:ext cx="9613859" cy="453051"/>
          </a:xfrm>
        </p:spPr>
        <p:txBody>
          <a:bodyPr anchor="b">
            <a:normAutofit/>
          </a:bodyPr>
          <a:lstStyle>
            <a:lvl1pPr>
              <a:defRPr sz="2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80322" y="609597"/>
            <a:ext cx="9613859" cy="3589575"/>
          </a:xfrm>
          <a:noFill/>
          <a:ln>
            <a:noFill/>
          </a:ln>
          <a:effectLst>
            <a:outerShdw blurRad="76200" dist="63500" dir="5040000" algn="tl" rotWithShape="0">
              <a:srgbClr val="000000">
                <a:alpha val="41000"/>
              </a:srgbClr>
            </a:outerShdw>
          </a:effectLst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0319" y="5169583"/>
            <a:ext cx="9613862" cy="622971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46D398-75E1-47BE-AEF4-41C62251E408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10729455" y="4711309"/>
            <a:ext cx="1154151" cy="1090789"/>
          </a:xfrm>
        </p:spPr>
        <p:txBody>
          <a:bodyPr/>
          <a:lstStyle/>
          <a:p>
            <a:fld id="{6BCECE23-2E78-4B7F-949E-7B92721577B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0259296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5928628"/>
            <a:ext cx="10437812" cy="321164"/>
          </a:xfrm>
          <a:prstGeom prst="rect">
            <a:avLst/>
          </a:prstGeom>
        </p:spPr>
      </p:pic>
      <p:pic>
        <p:nvPicPr>
          <p:cNvPr id="9" name="Picture 8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5929622"/>
            <a:ext cx="1602997" cy="144270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 bwMode="ltGray">
          <a:xfrm>
            <a:off x="0" y="4567988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1" name="Rectangle 10"/>
          <p:cNvSpPr/>
          <p:nvPr/>
        </p:nvSpPr>
        <p:spPr>
          <a:xfrm>
            <a:off x="10585827" y="4567988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0322" y="609597"/>
            <a:ext cx="9613858" cy="3592750"/>
          </a:xfrm>
        </p:spPr>
        <p:txBody>
          <a:bodyPr anchor="ctr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0322" y="4711615"/>
            <a:ext cx="9613859" cy="1090789"/>
          </a:xfrm>
        </p:spPr>
        <p:txBody>
          <a:bodyPr anchor="ctr"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46D398-75E1-47BE-AEF4-41C62251E408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10729455" y="4711615"/>
            <a:ext cx="1154151" cy="1090789"/>
          </a:xfrm>
        </p:spPr>
        <p:txBody>
          <a:bodyPr/>
          <a:lstStyle/>
          <a:p>
            <a:fld id="{6BCECE23-2E78-4B7F-949E-7B92721577B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58976934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5928628"/>
            <a:ext cx="10437812" cy="321164"/>
          </a:xfrm>
          <a:prstGeom prst="rect">
            <a:avLst/>
          </a:prstGeom>
        </p:spPr>
      </p:pic>
      <p:pic>
        <p:nvPicPr>
          <p:cNvPr id="13" name="Picture 12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5929622"/>
            <a:ext cx="1602997" cy="144270"/>
          </a:xfrm>
          <a:prstGeom prst="rect">
            <a:avLst/>
          </a:prstGeom>
        </p:spPr>
      </p:pic>
      <p:sp>
        <p:nvSpPr>
          <p:cNvPr id="14" name="Rectangle 13"/>
          <p:cNvSpPr/>
          <p:nvPr/>
        </p:nvSpPr>
        <p:spPr bwMode="ltGray">
          <a:xfrm>
            <a:off x="0" y="4567988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5" name="Rectangle 14"/>
          <p:cNvSpPr/>
          <p:nvPr/>
        </p:nvSpPr>
        <p:spPr>
          <a:xfrm>
            <a:off x="10585827" y="4567988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27856" y="609598"/>
            <a:ext cx="8718877" cy="3036061"/>
          </a:xfrm>
        </p:spPr>
        <p:txBody>
          <a:bodyPr anchor="ctr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2" name="Text Placeholder 3"/>
          <p:cNvSpPr>
            <a:spLocks noGrp="1"/>
          </p:cNvSpPr>
          <p:nvPr>
            <p:ph type="body" sz="half" idx="13"/>
          </p:nvPr>
        </p:nvSpPr>
        <p:spPr>
          <a:xfrm>
            <a:off x="1402288" y="3653379"/>
            <a:ext cx="8156579" cy="548968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0322" y="4711615"/>
            <a:ext cx="9613859" cy="1090789"/>
          </a:xfrm>
        </p:spPr>
        <p:txBody>
          <a:bodyPr anchor="ctr">
            <a:normAutofit/>
          </a:bodyPr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46D398-75E1-47BE-AEF4-41C62251E408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10729455" y="4709925"/>
            <a:ext cx="1154151" cy="1090789"/>
          </a:xfrm>
        </p:spPr>
        <p:txBody>
          <a:bodyPr/>
          <a:lstStyle/>
          <a:p>
            <a:fld id="{6BCECE23-2E78-4B7F-949E-7B92721577BC}" type="slidenum">
              <a:rPr lang="en-US" smtClean="0"/>
              <a:t>‹#›</a:t>
            </a:fld>
            <a:endParaRPr lang="en-US"/>
          </a:p>
        </p:txBody>
      </p:sp>
      <p:sp>
        <p:nvSpPr>
          <p:cNvPr id="16" name="TextBox 15"/>
          <p:cNvSpPr txBox="1"/>
          <p:nvPr/>
        </p:nvSpPr>
        <p:spPr>
          <a:xfrm>
            <a:off x="583572" y="74811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/>
            <a:r>
              <a:rPr lang="en-US" sz="72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9662809" y="3033524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 algn="r"/>
            <a:r>
              <a:rPr lang="en-US" sz="7200" dirty="0">
                <a:solidFill>
                  <a:schemeClr val="tx1"/>
                </a:solidFill>
                <a:effectLst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4191761439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5928628"/>
            <a:ext cx="10437812" cy="321164"/>
          </a:xfrm>
          <a:prstGeom prst="rect">
            <a:avLst/>
          </a:prstGeom>
        </p:spPr>
      </p:pic>
      <p:pic>
        <p:nvPicPr>
          <p:cNvPr id="10" name="Picture 9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5929622"/>
            <a:ext cx="1602997" cy="144270"/>
          </a:xfrm>
          <a:prstGeom prst="rect">
            <a:avLst/>
          </a:prstGeom>
        </p:spPr>
      </p:pic>
      <p:sp>
        <p:nvSpPr>
          <p:cNvPr id="11" name="Rectangle 10"/>
          <p:cNvSpPr/>
          <p:nvPr/>
        </p:nvSpPr>
        <p:spPr bwMode="ltGray">
          <a:xfrm>
            <a:off x="0" y="4567988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2" name="Rectangle 11"/>
          <p:cNvSpPr/>
          <p:nvPr/>
        </p:nvSpPr>
        <p:spPr>
          <a:xfrm>
            <a:off x="10585827" y="4567988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0319" y="4711615"/>
            <a:ext cx="9613862" cy="588535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0320" y="5300149"/>
            <a:ext cx="9613862" cy="502255"/>
          </a:xfrm>
        </p:spPr>
        <p:txBody>
          <a:bodyPr anchor="t"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46D398-75E1-47BE-AEF4-41C62251E408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10729455" y="4709925"/>
            <a:ext cx="1154151" cy="1090789"/>
          </a:xfrm>
        </p:spPr>
        <p:txBody>
          <a:bodyPr/>
          <a:lstStyle/>
          <a:p>
            <a:fld id="{6BCECE23-2E78-4B7F-949E-7B92721577B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91214549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1970240"/>
            <a:ext cx="10437812" cy="321164"/>
          </a:xfrm>
          <a:prstGeom prst="rect">
            <a:avLst/>
          </a:prstGeom>
        </p:spPr>
      </p:pic>
      <p:pic>
        <p:nvPicPr>
          <p:cNvPr id="14" name="Picture 13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1971234"/>
            <a:ext cx="1602997" cy="144270"/>
          </a:xfrm>
          <a:prstGeom prst="rect">
            <a:avLst/>
          </a:prstGeom>
        </p:spPr>
      </p:pic>
      <p:sp>
        <p:nvSpPr>
          <p:cNvPr id="16" name="Rectangle 15"/>
          <p:cNvSpPr/>
          <p:nvPr/>
        </p:nvSpPr>
        <p:spPr bwMode="ltGray">
          <a:xfrm>
            <a:off x="0" y="609600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7" name="Rectangle 16"/>
          <p:cNvSpPr/>
          <p:nvPr/>
        </p:nvSpPr>
        <p:spPr>
          <a:xfrm>
            <a:off x="10585827" y="609600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5" name="Title 1"/>
          <p:cNvSpPr>
            <a:spLocks noGrp="1"/>
          </p:cNvSpPr>
          <p:nvPr>
            <p:ph type="title"/>
          </p:nvPr>
        </p:nvSpPr>
        <p:spPr>
          <a:xfrm>
            <a:off x="669222" y="753228"/>
            <a:ext cx="9624960" cy="1080938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7" name="Text Placeholder 2"/>
          <p:cNvSpPr>
            <a:spLocks noGrp="1"/>
          </p:cNvSpPr>
          <p:nvPr>
            <p:ph type="body" idx="1"/>
          </p:nvPr>
        </p:nvSpPr>
        <p:spPr>
          <a:xfrm>
            <a:off x="660946" y="2336873"/>
            <a:ext cx="3070034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8" name="Text Placeholder 3"/>
          <p:cNvSpPr>
            <a:spLocks noGrp="1"/>
          </p:cNvSpPr>
          <p:nvPr>
            <p:ph type="body" sz="half" idx="15"/>
          </p:nvPr>
        </p:nvSpPr>
        <p:spPr>
          <a:xfrm>
            <a:off x="680322" y="3022673"/>
            <a:ext cx="3049702" cy="2913513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9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956025" y="2336873"/>
            <a:ext cx="3063240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0" name="Text Placeholder 3"/>
          <p:cNvSpPr>
            <a:spLocks noGrp="1"/>
          </p:cNvSpPr>
          <p:nvPr>
            <p:ph type="body" sz="half" idx="16"/>
          </p:nvPr>
        </p:nvSpPr>
        <p:spPr>
          <a:xfrm>
            <a:off x="3945470" y="3022673"/>
            <a:ext cx="3063240" cy="2913513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1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7224156" y="2336873"/>
            <a:ext cx="3070025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2" name="Text Placeholder 3"/>
          <p:cNvSpPr>
            <a:spLocks noGrp="1"/>
          </p:cNvSpPr>
          <p:nvPr>
            <p:ph type="body" sz="half" idx="17"/>
          </p:nvPr>
        </p:nvSpPr>
        <p:spPr>
          <a:xfrm>
            <a:off x="7224156" y="3022673"/>
            <a:ext cx="3070025" cy="2913513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46D398-75E1-47BE-AEF4-41C62251E408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CECE23-2E78-4B7F-949E-7B92721577B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57729360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Picture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Picture 14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1970240"/>
            <a:ext cx="10437812" cy="321164"/>
          </a:xfrm>
          <a:prstGeom prst="rect">
            <a:avLst/>
          </a:prstGeom>
        </p:spPr>
      </p:pic>
      <p:pic>
        <p:nvPicPr>
          <p:cNvPr id="16" name="Picture 15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1971234"/>
            <a:ext cx="1602997" cy="144270"/>
          </a:xfrm>
          <a:prstGeom prst="rect">
            <a:avLst/>
          </a:prstGeom>
        </p:spPr>
      </p:pic>
      <p:sp>
        <p:nvSpPr>
          <p:cNvPr id="17" name="Rectangle 16"/>
          <p:cNvSpPr/>
          <p:nvPr/>
        </p:nvSpPr>
        <p:spPr bwMode="ltGray">
          <a:xfrm>
            <a:off x="0" y="609600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8" name="Rectangle 17"/>
          <p:cNvSpPr/>
          <p:nvPr/>
        </p:nvSpPr>
        <p:spPr>
          <a:xfrm>
            <a:off x="10585827" y="609600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30" name="Title 1"/>
          <p:cNvSpPr>
            <a:spLocks noGrp="1"/>
          </p:cNvSpPr>
          <p:nvPr>
            <p:ph type="title"/>
          </p:nvPr>
        </p:nvSpPr>
        <p:spPr>
          <a:xfrm>
            <a:off x="680322" y="753228"/>
            <a:ext cx="9613860" cy="1080938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9" name="Text Placeholder 2"/>
          <p:cNvSpPr>
            <a:spLocks noGrp="1"/>
          </p:cNvSpPr>
          <p:nvPr>
            <p:ph type="body" idx="1"/>
          </p:nvPr>
        </p:nvSpPr>
        <p:spPr>
          <a:xfrm>
            <a:off x="680318" y="4297503"/>
            <a:ext cx="3049705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0" name="Picture Placeholder 2"/>
          <p:cNvSpPr>
            <a:spLocks noGrp="1" noChangeAspect="1"/>
          </p:cNvSpPr>
          <p:nvPr>
            <p:ph type="pic" idx="15"/>
          </p:nvPr>
        </p:nvSpPr>
        <p:spPr>
          <a:xfrm>
            <a:off x="680318" y="2336873"/>
            <a:ext cx="3049705" cy="1524000"/>
          </a:xfrm>
          <a:prstGeom prst="roundRect">
            <a:avLst>
              <a:gd name="adj" fmla="val 0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1" name="Text Placeholder 3"/>
          <p:cNvSpPr>
            <a:spLocks noGrp="1"/>
          </p:cNvSpPr>
          <p:nvPr>
            <p:ph type="body" sz="half" idx="18"/>
          </p:nvPr>
        </p:nvSpPr>
        <p:spPr>
          <a:xfrm>
            <a:off x="680318" y="4873765"/>
            <a:ext cx="3049705" cy="1062422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2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945471" y="4297503"/>
            <a:ext cx="3063240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3" name="Picture Placeholder 2"/>
          <p:cNvSpPr>
            <a:spLocks noGrp="1" noChangeAspect="1"/>
          </p:cNvSpPr>
          <p:nvPr>
            <p:ph type="pic" idx="21"/>
          </p:nvPr>
        </p:nvSpPr>
        <p:spPr>
          <a:xfrm>
            <a:off x="3945470" y="2336873"/>
            <a:ext cx="3063240" cy="1524000"/>
          </a:xfrm>
          <a:prstGeom prst="roundRect">
            <a:avLst>
              <a:gd name="adj" fmla="val 0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4" name="Text Placeholder 3"/>
          <p:cNvSpPr>
            <a:spLocks noGrp="1"/>
          </p:cNvSpPr>
          <p:nvPr>
            <p:ph type="body" sz="half" idx="19"/>
          </p:nvPr>
        </p:nvSpPr>
        <p:spPr>
          <a:xfrm>
            <a:off x="3944117" y="4873764"/>
            <a:ext cx="3067297" cy="1062422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5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7230678" y="4297503"/>
            <a:ext cx="3063505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6" name="Picture Placeholder 2"/>
          <p:cNvSpPr>
            <a:spLocks noGrp="1" noChangeAspect="1"/>
          </p:cNvSpPr>
          <p:nvPr>
            <p:ph type="pic" idx="22"/>
          </p:nvPr>
        </p:nvSpPr>
        <p:spPr>
          <a:xfrm>
            <a:off x="7230677" y="2336873"/>
            <a:ext cx="3063505" cy="1524000"/>
          </a:xfrm>
          <a:prstGeom prst="roundRect">
            <a:avLst>
              <a:gd name="adj" fmla="val 0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7" name="Text Placeholder 3"/>
          <p:cNvSpPr>
            <a:spLocks noGrp="1"/>
          </p:cNvSpPr>
          <p:nvPr>
            <p:ph type="body" sz="half" idx="20"/>
          </p:nvPr>
        </p:nvSpPr>
        <p:spPr>
          <a:xfrm>
            <a:off x="7230553" y="4873762"/>
            <a:ext cx="3067563" cy="1062422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46D398-75E1-47BE-AEF4-41C62251E408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CECE23-2E78-4B7F-949E-7B92721577B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15947700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HD-ShadowLong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1970240"/>
            <a:ext cx="10437812" cy="321164"/>
          </a:xfrm>
          <a:prstGeom prst="rect">
            <a:avLst/>
          </a:prstGeom>
        </p:spPr>
      </p:pic>
      <p:pic>
        <p:nvPicPr>
          <p:cNvPr id="8" name="Picture 7" descr="HD-ShadowShor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5826" y="1971234"/>
            <a:ext cx="1602997" cy="144270"/>
          </a:xfrm>
          <a:prstGeom prst="rect">
            <a:avLst/>
          </a:prstGeom>
        </p:spPr>
      </p:pic>
      <p:sp>
        <p:nvSpPr>
          <p:cNvPr id="9" name="Rectangle 8"/>
          <p:cNvSpPr/>
          <p:nvPr/>
        </p:nvSpPr>
        <p:spPr bwMode="ltGray">
          <a:xfrm>
            <a:off x="0" y="609600"/>
            <a:ext cx="10437812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0" name="Rectangle 9"/>
          <p:cNvSpPr/>
          <p:nvPr/>
        </p:nvSpPr>
        <p:spPr>
          <a:xfrm>
            <a:off x="10585827" y="609600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algn="r"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46D398-75E1-47BE-AEF4-41C62251E408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CECE23-2E78-4B7F-949E-7B92721577B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07156835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 bwMode="ltGray">
          <a:xfrm rot="5400000">
            <a:off x="8116207" y="1869395"/>
            <a:ext cx="5106988" cy="1368198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 rot="5400000">
            <a:off x="9868202" y="5372403"/>
            <a:ext cx="1602997" cy="13681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10129231" y="609597"/>
            <a:ext cx="1073802" cy="4353760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0322" y="609597"/>
            <a:ext cx="8870004" cy="5326589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807126" y="5936187"/>
            <a:ext cx="2743200" cy="365125"/>
          </a:xfrm>
        </p:spPr>
        <p:txBody>
          <a:bodyPr/>
          <a:lstStyle/>
          <a:p>
            <a:fld id="{6546D398-75E1-47BE-AEF4-41C62251E408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680321" y="5936188"/>
            <a:ext cx="6126805" cy="365125"/>
          </a:xfr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097550" y="5398633"/>
            <a:ext cx="1154151" cy="1090789"/>
          </a:xfrm>
        </p:spPr>
        <p:txBody>
          <a:bodyPr anchor="t"/>
          <a:lstStyle>
            <a:lvl1pPr algn="ctr">
              <a:defRPr/>
            </a:lvl1pPr>
          </a:lstStyle>
          <a:p>
            <a:fld id="{6BCECE23-2E78-4B7F-949E-7B92721577B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505523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image" Target="../media/image1.png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hashOverlay-FullResolve.png"/>
          <p:cNvPicPr>
            <a:picLocks noChangeAspect="1"/>
          </p:cNvPicPr>
          <p:nvPr/>
        </p:nvPicPr>
        <p:blipFill>
          <a:blip r:embed="rId19">
            <a:alphaModFix amt="1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80321" y="753228"/>
            <a:ext cx="9613861" cy="1080938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0321" y="2336873"/>
            <a:ext cx="9613861" cy="359931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550981" y="5936187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546D398-75E1-47BE-AEF4-41C62251E408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80321" y="5936188"/>
            <a:ext cx="687066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5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729455" y="753227"/>
            <a:ext cx="1154151" cy="109078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3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BCECE23-2E78-4B7F-949E-7B92721577B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56685118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  <p:sldLayoutId id="2147483673" r:id="rId13"/>
    <p:sldLayoutId id="2147483674" r:id="rId14"/>
    <p:sldLayoutId id="2147483675" r:id="rId15"/>
    <p:sldLayoutId id="2147483676" r:id="rId16"/>
    <p:sldLayoutId id="2147483677" r:id="rId17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36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hyperlink" Target="https://www.perfect-english-grammar.com/present-simple.html" TargetMode="Externa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53F5C19-8CFB-40B3-B4FF-81AFA490E864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sr-Latn-ME" dirty="0"/>
              <a:t>6B PROTECTIVE PARENTS</a:t>
            </a:r>
            <a:endParaRPr lang="en-US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0428CA23-7CD2-458A-8225-8D775437A9DB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pPr algn="l"/>
            <a:r>
              <a:rPr lang="sr-Latn-ME"/>
              <a:t>GRAMMAR</a:t>
            </a:r>
            <a:r>
              <a:rPr lang="sr-Latn-ME" dirty="0"/>
              <a:t>: ZERO CONDITIONAL; CONDITIONALS WITH IMPERATIVES AND MODAL VERBS; IN CASE</a:t>
            </a:r>
          </a:p>
          <a:p>
            <a:pPr algn="l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6455018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090F34D-8870-4775-9D65-2FB56129660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r-Latn-ME" dirty="0"/>
              <a:t>PROTECTIVE PARENTS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D144803-4F47-497D-9F21-61B28A4AC19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sr-Latn-ME" dirty="0"/>
              <a:t>Please, open your books, p46.</a:t>
            </a:r>
          </a:p>
          <a:p>
            <a:r>
              <a:rPr lang="sr-Latn-ME" dirty="0"/>
              <a:t>Read the article ’The Parent Trap’. </a:t>
            </a:r>
          </a:p>
          <a:p>
            <a:r>
              <a:rPr lang="sr-Latn-ME" dirty="0"/>
              <a:t>Please, try to do exercise 1. </a:t>
            </a:r>
          </a:p>
          <a:p>
            <a:r>
              <a:rPr lang="sr-Latn-ME" dirty="0"/>
              <a:t>When you were a child, what did your parents make you do?</a:t>
            </a:r>
          </a:p>
          <a:p>
            <a:r>
              <a:rPr lang="sr-Latn-ME" dirty="0"/>
              <a:t>What did they let you do?</a:t>
            </a:r>
          </a:p>
          <a:p>
            <a:r>
              <a:rPr lang="sr-Latn-ME" dirty="0"/>
              <a:t>How do the children spend their free tim these days?</a:t>
            </a:r>
          </a:p>
          <a:p>
            <a:r>
              <a:rPr lang="sr-Latn-ME" dirty="0"/>
              <a:t>How is this different to when you were a child?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0173736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25AC25E-69D5-4D14-A4C4-2EA000942E9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18516600" y="753228"/>
            <a:ext cx="160020" cy="938412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28AEF29-7134-45FA-B0D6-2A0D52CE164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sr-Latn-ME" dirty="0"/>
              <a:t>Please, try to do exercise 3. Tick the true sentences and correct the false ones.</a:t>
            </a:r>
          </a:p>
          <a:p>
            <a:endParaRPr lang="sr-Latn-ME" dirty="0"/>
          </a:p>
          <a:p>
            <a:r>
              <a:rPr lang="sr-Latn-ME" dirty="0"/>
              <a:t>Below, you can find help with new vocabulary:</a:t>
            </a:r>
          </a:p>
          <a:p>
            <a:r>
              <a:rPr lang="sr-Latn-ME" dirty="0"/>
              <a:t>Protect – </a:t>
            </a:r>
            <a:r>
              <a:rPr lang="en-US" dirty="0"/>
              <a:t>keep safe from harm or injury</a:t>
            </a:r>
            <a:endParaRPr lang="sr-Latn-ME" dirty="0"/>
          </a:p>
          <a:p>
            <a:r>
              <a:rPr lang="sr-Latn-ME" dirty="0"/>
              <a:t>The media – </a:t>
            </a:r>
            <a:r>
              <a:rPr lang="en-US" dirty="0"/>
              <a:t>the main means of mass communication (especially television, radio, newspapers, and the Internet) regarded collectively</a:t>
            </a:r>
            <a:endParaRPr lang="sr-Latn-ME" dirty="0"/>
          </a:p>
          <a:p>
            <a:r>
              <a:rPr lang="sr-Latn-ME" dirty="0"/>
              <a:t>Grow up – become adult</a:t>
            </a:r>
          </a:p>
          <a:p>
            <a:r>
              <a:rPr lang="sr-Latn-ME" dirty="0"/>
              <a:t>Freedom - </a:t>
            </a:r>
            <a:r>
              <a:rPr lang="en-US" dirty="0"/>
              <a:t>the power or right to act, speak, or think as one wants without hindrance or restraint</a:t>
            </a:r>
            <a:endParaRPr lang="sr-Latn-ME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6144324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11CC7AF-FEBD-4FC7-B064-C68EB1B0B00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b="1" dirty="0"/>
              <a:t>The Zero Conditional</a:t>
            </a:r>
            <a:br>
              <a:rPr lang="en-US" b="1" dirty="0"/>
            </a:b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6363F14-CD26-42E7-8895-EAD477EA8C6F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en-US" dirty="0"/>
              <a:t>We can make a zero conditional sentence with two </a:t>
            </a:r>
            <a:r>
              <a:rPr lang="en-US" b="1" dirty="0">
                <a:hlinkClick r:id="rId2"/>
              </a:rPr>
              <a:t>present simple</a:t>
            </a:r>
            <a:r>
              <a:rPr lang="en-US" dirty="0"/>
              <a:t> verbs (one in the 'if clause' and one in the 'main clause'):</a:t>
            </a:r>
          </a:p>
          <a:p>
            <a:r>
              <a:rPr lang="en-US" dirty="0"/>
              <a:t>If + present simple, .... present simple.</a:t>
            </a:r>
          </a:p>
          <a:p>
            <a:r>
              <a:rPr lang="en-US" dirty="0"/>
              <a:t>This conditional is used when the result will always happen. </a:t>
            </a:r>
            <a:endParaRPr lang="sr-Latn-ME" dirty="0"/>
          </a:p>
          <a:p>
            <a:r>
              <a:rPr lang="sr-Latn-ME" dirty="0"/>
              <a:t>I</a:t>
            </a:r>
            <a:r>
              <a:rPr lang="en-US" dirty="0"/>
              <a:t>f water reaches 100 degrees, it always boils. </a:t>
            </a:r>
            <a:endParaRPr lang="sr-Latn-ME" dirty="0"/>
          </a:p>
          <a:p>
            <a:r>
              <a:rPr lang="en-US" dirty="0"/>
              <a:t>It's a fact. I'm talking in general, not about one particular situation. The result of the 'if clause' is always the main clause.</a:t>
            </a:r>
          </a:p>
          <a:p>
            <a:r>
              <a:rPr lang="en-US" dirty="0"/>
              <a:t>The 'if' in this conditional can usually be replaced by 'when' without changing the meaning.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3914101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8FA8F38-332A-409F-BF24-2CAD7AB5D95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18516600" y="753228"/>
            <a:ext cx="3406140" cy="7933572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D2EB4B2-9556-445B-9BFD-BD80606BA7E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en-US" dirty="0"/>
              <a:t>Here are some more examples:</a:t>
            </a:r>
            <a:endParaRPr lang="sr-Latn-ME" dirty="0"/>
          </a:p>
          <a:p>
            <a:r>
              <a:rPr lang="en-US" dirty="0"/>
              <a:t>If people </a:t>
            </a:r>
            <a:r>
              <a:rPr lang="en-US" b="1" dirty="0"/>
              <a:t>eat</a:t>
            </a:r>
            <a:r>
              <a:rPr lang="en-US" dirty="0"/>
              <a:t> too much, they </a:t>
            </a:r>
            <a:r>
              <a:rPr lang="en-US" b="1" dirty="0"/>
              <a:t>get</a:t>
            </a:r>
            <a:r>
              <a:rPr lang="en-US" dirty="0"/>
              <a:t> fat.</a:t>
            </a:r>
          </a:p>
          <a:p>
            <a:r>
              <a:rPr lang="en-US" dirty="0"/>
              <a:t>If you </a:t>
            </a:r>
            <a:r>
              <a:rPr lang="en-US" b="1" dirty="0"/>
              <a:t>touch</a:t>
            </a:r>
            <a:r>
              <a:rPr lang="en-US" dirty="0"/>
              <a:t> a fire, you </a:t>
            </a:r>
            <a:r>
              <a:rPr lang="en-US" b="1" dirty="0"/>
              <a:t>get</a:t>
            </a:r>
            <a:r>
              <a:rPr lang="en-US" dirty="0"/>
              <a:t> burned.</a:t>
            </a:r>
          </a:p>
          <a:p>
            <a:r>
              <a:rPr lang="en-US" dirty="0"/>
              <a:t>People </a:t>
            </a:r>
            <a:r>
              <a:rPr lang="en-US" b="1" dirty="0"/>
              <a:t>die</a:t>
            </a:r>
            <a:r>
              <a:rPr lang="en-US" dirty="0"/>
              <a:t> if they </a:t>
            </a:r>
            <a:r>
              <a:rPr lang="en-US" b="1" dirty="0"/>
              <a:t>don't eat</a:t>
            </a:r>
            <a:r>
              <a:rPr lang="en-US" dirty="0"/>
              <a:t>.</a:t>
            </a:r>
          </a:p>
          <a:p>
            <a:r>
              <a:rPr lang="en-US" dirty="0"/>
              <a:t>You </a:t>
            </a:r>
            <a:r>
              <a:rPr lang="en-US" b="1" dirty="0"/>
              <a:t>get</a:t>
            </a:r>
            <a:r>
              <a:rPr lang="en-US" dirty="0"/>
              <a:t> water if you </a:t>
            </a:r>
            <a:r>
              <a:rPr lang="en-US" b="1" dirty="0"/>
              <a:t>mix</a:t>
            </a:r>
            <a:r>
              <a:rPr lang="en-US" dirty="0"/>
              <a:t> hydrogen and oxygen.</a:t>
            </a:r>
          </a:p>
          <a:p>
            <a:r>
              <a:rPr lang="en-US" dirty="0"/>
              <a:t>Snakes </a:t>
            </a:r>
            <a:r>
              <a:rPr lang="en-US" b="1" dirty="0"/>
              <a:t>bite</a:t>
            </a:r>
            <a:r>
              <a:rPr lang="en-US" dirty="0"/>
              <a:t> if they </a:t>
            </a:r>
            <a:r>
              <a:rPr lang="en-US" b="1" dirty="0"/>
              <a:t>are</a:t>
            </a:r>
            <a:r>
              <a:rPr lang="en-US" dirty="0"/>
              <a:t> scared</a:t>
            </a:r>
            <a:r>
              <a:rPr lang="sr-Latn-ME" dirty="0"/>
              <a:t>.</a:t>
            </a:r>
            <a:endParaRPr lang="en-US" dirty="0"/>
          </a:p>
          <a:p>
            <a:r>
              <a:rPr lang="en-US" dirty="0"/>
              <a:t>If babies </a:t>
            </a:r>
            <a:r>
              <a:rPr lang="en-US" b="1" dirty="0"/>
              <a:t>are</a:t>
            </a:r>
            <a:r>
              <a:rPr lang="en-US" dirty="0"/>
              <a:t> hungry, they </a:t>
            </a:r>
            <a:r>
              <a:rPr lang="en-US" b="1" dirty="0"/>
              <a:t>cry</a:t>
            </a:r>
            <a:r>
              <a:rPr lang="sr-Latn-ME" b="1" dirty="0"/>
              <a:t>.</a:t>
            </a:r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6374542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C4CA01C-D5B7-4629-BA55-3A93C2F8378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18516600" y="753228"/>
            <a:ext cx="11521440" cy="10608192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A7A779F-B678-4215-BC60-913341F6339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pPr marL="0" indent="0">
              <a:buNone/>
            </a:pPr>
            <a:r>
              <a:rPr lang="en-US" dirty="0"/>
              <a:t>You can use the </a:t>
            </a:r>
            <a:r>
              <a:rPr lang="en-US" b="1" dirty="0"/>
              <a:t>imperative</a:t>
            </a:r>
            <a:r>
              <a:rPr lang="en-US" dirty="0"/>
              <a:t> in the result-clause to give instructions, advice, or explain rules.</a:t>
            </a:r>
            <a:endParaRPr lang="sr-Latn-ME" i="1" dirty="0"/>
          </a:p>
          <a:p>
            <a:r>
              <a:rPr lang="sr-Latn-ME" i="1" dirty="0"/>
              <a:t>I</a:t>
            </a:r>
            <a:r>
              <a:rPr lang="en-US" i="1" dirty="0"/>
              <a:t>f you want to lose weight, </a:t>
            </a:r>
            <a:r>
              <a:rPr lang="en-US" b="1" i="1" dirty="0"/>
              <a:t>eat</a:t>
            </a:r>
            <a:r>
              <a:rPr lang="en-US" i="1" dirty="0"/>
              <a:t> less and </a:t>
            </a:r>
            <a:r>
              <a:rPr lang="en-US" b="1" i="1" dirty="0"/>
              <a:t>exercise</a:t>
            </a:r>
            <a:r>
              <a:rPr lang="en-US" i="1" dirty="0"/>
              <a:t> more.</a:t>
            </a:r>
            <a:endParaRPr lang="en-US" dirty="0"/>
          </a:p>
          <a:p>
            <a:r>
              <a:rPr lang="en-US" i="1" dirty="0"/>
              <a:t>If you drink, </a:t>
            </a:r>
            <a:r>
              <a:rPr lang="en-US" b="1" i="1" dirty="0"/>
              <a:t>don’t drive</a:t>
            </a:r>
            <a:r>
              <a:rPr lang="en-US" i="1" dirty="0"/>
              <a:t>.</a:t>
            </a:r>
          </a:p>
          <a:p>
            <a:r>
              <a:rPr lang="en-US" i="1" dirty="0"/>
              <a:t>Please </a:t>
            </a:r>
            <a:r>
              <a:rPr lang="en-US" b="1" i="1" dirty="0"/>
              <a:t>don’t disturb</a:t>
            </a:r>
            <a:r>
              <a:rPr lang="en-US" i="1" dirty="0"/>
              <a:t> me if I am asleep!</a:t>
            </a:r>
          </a:p>
          <a:p>
            <a:r>
              <a:rPr lang="en-US" b="1" i="1" dirty="0"/>
              <a:t>Eat</a:t>
            </a:r>
            <a:r>
              <a:rPr lang="en-US" i="1" dirty="0"/>
              <a:t> something if you’re hungry.</a:t>
            </a:r>
          </a:p>
          <a:p>
            <a:r>
              <a:rPr lang="en-US" b="1" i="1" dirty="0"/>
              <a:t>Call</a:t>
            </a:r>
            <a:r>
              <a:rPr lang="en-US" i="1" dirty="0"/>
              <a:t> me if you feel sad.</a:t>
            </a:r>
          </a:p>
          <a:p>
            <a:r>
              <a:rPr lang="en-US" i="1" dirty="0"/>
              <a:t>If you don’t like your job, </a:t>
            </a:r>
            <a:r>
              <a:rPr lang="en-US" b="1" i="1" dirty="0"/>
              <a:t>quit</a:t>
            </a:r>
            <a:r>
              <a:rPr lang="en-US" i="1" dirty="0"/>
              <a:t>!</a:t>
            </a:r>
          </a:p>
          <a:p>
            <a:r>
              <a:rPr lang="en-US" i="1" dirty="0"/>
              <a:t>If you want to speak to someone, </a:t>
            </a:r>
            <a:r>
              <a:rPr lang="en-US" b="1" i="1" dirty="0"/>
              <a:t>press</a:t>
            </a:r>
            <a:r>
              <a:rPr lang="en-US" i="1" dirty="0"/>
              <a:t> 1.</a:t>
            </a:r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98095423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366DE95-BBBB-4A76-A763-2C6B01F0B00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18516600" y="753228"/>
            <a:ext cx="10995660" cy="7133472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D8878A6-689E-47AF-ADBB-6C44ED77634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55000" lnSpcReduction="20000"/>
          </a:bodyPr>
          <a:lstStyle/>
          <a:p>
            <a:r>
              <a:rPr lang="en-US" b="1" dirty="0"/>
              <a:t>You can use modal verbs.</a:t>
            </a:r>
            <a:endParaRPr lang="en-US" dirty="0"/>
          </a:p>
          <a:p>
            <a:r>
              <a:rPr lang="en-US" dirty="0"/>
              <a:t>You use a modal before another verb in the zero conditional to express an idea such as ability, necessity, or permission.</a:t>
            </a:r>
          </a:p>
          <a:p>
            <a:r>
              <a:rPr lang="en-US" dirty="0"/>
              <a:t>In the zero conditional sentence structure, you can use </a:t>
            </a:r>
            <a:r>
              <a:rPr lang="en-US" i="1" dirty="0"/>
              <a:t>could, can, must</a:t>
            </a:r>
            <a:r>
              <a:rPr lang="en-US" dirty="0"/>
              <a:t>, or </a:t>
            </a:r>
            <a:r>
              <a:rPr lang="en-US" i="1" dirty="0"/>
              <a:t>should</a:t>
            </a:r>
            <a:r>
              <a:rPr lang="en-US" dirty="0"/>
              <a:t>, and their negative forms.</a:t>
            </a:r>
          </a:p>
          <a:p>
            <a:r>
              <a:rPr lang="en-US" i="1" dirty="0"/>
              <a:t>If you </a:t>
            </a:r>
            <a:r>
              <a:rPr lang="en-US" b="1" i="1" dirty="0"/>
              <a:t>can’t</a:t>
            </a:r>
            <a:r>
              <a:rPr lang="en-US" i="1" dirty="0"/>
              <a:t> see the TV, you need glasses.</a:t>
            </a:r>
            <a:endParaRPr lang="en-US" dirty="0"/>
          </a:p>
          <a:p>
            <a:r>
              <a:rPr lang="en-US" i="1" dirty="0"/>
              <a:t>If you </a:t>
            </a:r>
            <a:r>
              <a:rPr lang="en-US" b="1" i="1" dirty="0"/>
              <a:t>can</a:t>
            </a:r>
            <a:r>
              <a:rPr lang="en-US" i="1" dirty="0"/>
              <a:t> read this, thank a teacher!</a:t>
            </a:r>
          </a:p>
          <a:p>
            <a:r>
              <a:rPr lang="en-US" i="1" dirty="0"/>
              <a:t>If you </a:t>
            </a:r>
            <a:r>
              <a:rPr lang="en-US" b="1" i="1" dirty="0"/>
              <a:t>must</a:t>
            </a:r>
            <a:r>
              <a:rPr lang="en-US" i="1" dirty="0"/>
              <a:t> know, I’m not married.</a:t>
            </a:r>
            <a:endParaRPr lang="sr-Latn-ME" i="1" dirty="0"/>
          </a:p>
          <a:p>
            <a:r>
              <a:rPr lang="en-US" i="1" dirty="0"/>
              <a:t>If you want to go to university, you </a:t>
            </a:r>
            <a:r>
              <a:rPr lang="en-US" b="1" i="1" dirty="0"/>
              <a:t>must</a:t>
            </a:r>
            <a:r>
              <a:rPr lang="en-US" i="1" dirty="0"/>
              <a:t> study hard.</a:t>
            </a:r>
          </a:p>
          <a:p>
            <a:r>
              <a:rPr lang="en-US" i="1" dirty="0"/>
              <a:t>I </a:t>
            </a:r>
            <a:r>
              <a:rPr lang="en-US" b="1" i="1" dirty="0"/>
              <a:t>can’t</a:t>
            </a:r>
            <a:r>
              <a:rPr lang="en-US" i="1" dirty="0"/>
              <a:t> drive if I don’t have my glasses.</a:t>
            </a:r>
          </a:p>
          <a:p>
            <a:r>
              <a:rPr lang="en-US" i="1" dirty="0"/>
              <a:t>If you drink, you </a:t>
            </a:r>
            <a:r>
              <a:rPr lang="en-US" b="1" i="1" dirty="0"/>
              <a:t>shouldn’t</a:t>
            </a:r>
            <a:r>
              <a:rPr lang="en-US" i="1" dirty="0"/>
              <a:t> drive.</a:t>
            </a:r>
          </a:p>
          <a:p>
            <a:r>
              <a:rPr lang="en-US" i="1" dirty="0"/>
              <a:t>If you have celiac disease, you </a:t>
            </a:r>
            <a:r>
              <a:rPr lang="en-US" b="1" i="1" dirty="0"/>
              <a:t>can’t</a:t>
            </a:r>
            <a:r>
              <a:rPr lang="en-US" i="1" dirty="0"/>
              <a:t> eat wheat.</a:t>
            </a:r>
          </a:p>
          <a:p>
            <a:r>
              <a:rPr lang="en-US" i="1" dirty="0"/>
              <a:t>It </a:t>
            </a:r>
            <a:r>
              <a:rPr lang="en-US" b="1" i="1" dirty="0"/>
              <a:t>could</a:t>
            </a:r>
            <a:r>
              <a:rPr lang="en-US" i="1" dirty="0"/>
              <a:t> happen to you if you’re not careful!</a:t>
            </a:r>
          </a:p>
          <a:p>
            <a:r>
              <a:rPr lang="en-US" i="1" dirty="0"/>
              <a:t>You </a:t>
            </a:r>
            <a:r>
              <a:rPr lang="en-US" b="1" i="1" dirty="0"/>
              <a:t>should</a:t>
            </a:r>
            <a:r>
              <a:rPr lang="en-US" i="1" dirty="0"/>
              <a:t> go to the doctor if you don’t feel well.</a:t>
            </a:r>
            <a:endParaRPr lang="en-US" dirty="0"/>
          </a:p>
          <a:p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9411383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DBBB7C4-89E7-47E0-B692-7FA728D7FEE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b="1" dirty="0"/>
              <a:t>in case ↔ if</a:t>
            </a:r>
            <a:br>
              <a:rPr lang="en-US" b="1" dirty="0"/>
            </a:b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8752DE4-E011-488C-A774-965AE80587F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20000"/>
          </a:bodyPr>
          <a:lstStyle/>
          <a:p>
            <a:r>
              <a:rPr lang="en-US" b="1" dirty="0"/>
              <a:t>in case of</a:t>
            </a:r>
            <a:r>
              <a:rPr lang="en-US" dirty="0"/>
              <a:t> can be used to shorten an if-clause as shown below:</a:t>
            </a:r>
          </a:p>
          <a:p>
            <a:r>
              <a:rPr lang="en-US" dirty="0"/>
              <a:t>If there is a fire, leave the room.</a:t>
            </a:r>
          </a:p>
          <a:p>
            <a:r>
              <a:rPr lang="en-US" dirty="0"/>
              <a:t>In case of fire, leave the room.</a:t>
            </a:r>
          </a:p>
          <a:p>
            <a:r>
              <a:rPr lang="en-US" dirty="0"/>
              <a:t>While </a:t>
            </a:r>
            <a:r>
              <a:rPr lang="en-US" b="1" dirty="0"/>
              <a:t>if</a:t>
            </a:r>
            <a:r>
              <a:rPr lang="en-US" dirty="0"/>
              <a:t> expresses a condition (1), </a:t>
            </a:r>
            <a:r>
              <a:rPr lang="en-US" b="1" dirty="0"/>
              <a:t>in case</a:t>
            </a:r>
            <a:r>
              <a:rPr lang="en-US" dirty="0"/>
              <a:t> is used to express a possibility (2).</a:t>
            </a:r>
          </a:p>
          <a:p>
            <a:r>
              <a:rPr lang="en-US" dirty="0"/>
              <a:t>I need painkillers if I'm in severe pain.</a:t>
            </a:r>
          </a:p>
          <a:p>
            <a:r>
              <a:rPr lang="en-US" dirty="0"/>
              <a:t>I need painkillers in case I'm in severe pain.</a:t>
            </a:r>
          </a:p>
          <a:p>
            <a:r>
              <a:rPr lang="en-US" dirty="0"/>
              <a:t>The expression </a:t>
            </a:r>
            <a:r>
              <a:rPr lang="en-US" b="1" dirty="0"/>
              <a:t>just in case</a:t>
            </a:r>
            <a:r>
              <a:rPr lang="en-US" dirty="0"/>
              <a:t> is used pretty much the same way.</a:t>
            </a:r>
          </a:p>
          <a:p>
            <a:r>
              <a:rPr lang="en-US" dirty="0"/>
              <a:t>I got you a pizza just in case you </a:t>
            </a:r>
            <a:r>
              <a:rPr lang="sr-Latn-ME" dirty="0"/>
              <a:t>a</a:t>
            </a:r>
            <a:r>
              <a:rPr lang="en-US" dirty="0"/>
              <a:t>re hungry. </a:t>
            </a:r>
            <a:r>
              <a:rPr lang="en-US" i="1" dirty="0"/>
              <a:t>(I don't know whether you are hungry)</a:t>
            </a:r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70004959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4A36F06-B6BA-49A5-99F1-9A160906900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18699480" y="753228"/>
            <a:ext cx="342900" cy="7819272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85BBC02-69FC-4DF0-9732-F2339BAA2E4F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 algn="r">
              <a:buNone/>
            </a:pPr>
            <a:r>
              <a:rPr lang="sr-Latn-ME" dirty="0"/>
              <a:t>Thank you for your attention!</a:t>
            </a:r>
          </a:p>
          <a:p>
            <a:pPr marL="0" indent="0" algn="r">
              <a:buNone/>
            </a:pPr>
            <a:endParaRPr lang="sr-Latn-ME" dirty="0"/>
          </a:p>
          <a:p>
            <a:pPr marL="0" indent="0" algn="r">
              <a:buNone/>
            </a:pPr>
            <a:r>
              <a:rPr lang="sr-Latn-ME" dirty="0"/>
              <a:t># hope to see you soon</a:t>
            </a:r>
          </a:p>
          <a:p>
            <a:pPr marL="0" indent="0" algn="r">
              <a:buNone/>
            </a:pPr>
            <a:endParaRPr lang="sr-Latn-ME" dirty="0"/>
          </a:p>
          <a:p>
            <a:pPr marL="0" indent="0" algn="r">
              <a:buNone/>
            </a:pPr>
            <a:r>
              <a:rPr lang="sr-Latn-ME" dirty="0"/>
              <a:t>Lecturer Ivana Milačić</a:t>
            </a:r>
          </a:p>
          <a:p>
            <a:pPr marL="0" indent="0" algn="r">
              <a:buNone/>
            </a:pPr>
            <a:r>
              <a:rPr lang="sr-Latn-ME" dirty="0"/>
              <a:t>ivana.milacic@udg.edu.me</a:t>
            </a:r>
            <a:endParaRPr lang="en-US" dirty="0"/>
          </a:p>
          <a:p>
            <a:pPr algn="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76231513"/>
      </p:ext>
    </p:extLst>
  </p:cSld>
  <p:clrMapOvr>
    <a:masterClrMapping/>
  </p:clrMapOvr>
</p:sld>
</file>

<file path=ppt/theme/theme1.xml><?xml version="1.0" encoding="utf-8"?>
<a:theme xmlns:a="http://schemas.openxmlformats.org/drawingml/2006/main" name="Berlin">
  <a:themeElements>
    <a:clrScheme name="Berlin">
      <a:dk1>
        <a:sysClr val="windowText" lastClr="000000"/>
      </a:dk1>
      <a:lt1>
        <a:sysClr val="window" lastClr="FFFFFF"/>
      </a:lt1>
      <a:dk2>
        <a:srgbClr val="9D360E"/>
      </a:dk2>
      <a:lt2>
        <a:srgbClr val="E7E6E6"/>
      </a:lt2>
      <a:accent1>
        <a:srgbClr val="F09415"/>
      </a:accent1>
      <a:accent2>
        <a:srgbClr val="C1B56B"/>
      </a:accent2>
      <a:accent3>
        <a:srgbClr val="4BAF73"/>
      </a:accent3>
      <a:accent4>
        <a:srgbClr val="5AA6C0"/>
      </a:accent4>
      <a:accent5>
        <a:srgbClr val="D17DF9"/>
      </a:accent5>
      <a:accent6>
        <a:srgbClr val="FA7E5C"/>
      </a:accent6>
      <a:hlink>
        <a:srgbClr val="FFAE3E"/>
      </a:hlink>
      <a:folHlink>
        <a:srgbClr val="FCC77E"/>
      </a:folHlink>
    </a:clrScheme>
    <a:fontScheme name="Berlin">
      <a:majorFont>
        <a:latin typeface="Trebuchet MS" panose="020B060302020202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Trebuchet MS" panose="020B060302020202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Berlin">
      <a:fillStyleLst>
        <a:solidFill>
          <a:schemeClr val="phClr"/>
        </a:solidFill>
        <a:gradFill rotWithShape="1">
          <a:gsLst>
            <a:gs pos="0">
              <a:schemeClr val="phClr">
                <a:tint val="60000"/>
                <a:satMod val="100000"/>
                <a:lumMod val="110000"/>
              </a:schemeClr>
            </a:gs>
            <a:gs pos="100000">
              <a:schemeClr val="phClr">
                <a:tint val="70000"/>
                <a:satMod val="100000"/>
                <a:lumMod val="10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4000"/>
                <a:satMod val="103000"/>
                <a:lumMod val="102000"/>
              </a:schemeClr>
            </a:gs>
            <a:gs pos="50000">
              <a:schemeClr val="phClr">
                <a:shade val="100000"/>
                <a:satMod val="110000"/>
                <a:lumMod val="100000"/>
              </a:schemeClr>
            </a:gs>
            <a:gs pos="100000">
              <a:schemeClr val="phClr">
                <a:shade val="78000"/>
                <a:satMod val="120000"/>
                <a:lumMod val="99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6000"/>
                <a:shade val="100000"/>
                <a:hueMod val="270000"/>
                <a:satMod val="200000"/>
                <a:lumMod val="128000"/>
              </a:schemeClr>
            </a:gs>
            <a:gs pos="50000">
              <a:schemeClr val="phClr">
                <a:shade val="100000"/>
                <a:hueMod val="100000"/>
                <a:satMod val="110000"/>
                <a:lumMod val="130000"/>
              </a:schemeClr>
            </a:gs>
            <a:gs pos="100000">
              <a:schemeClr val="phClr">
                <a:shade val="78000"/>
                <a:hueMod val="44000"/>
                <a:satMod val="200000"/>
                <a:lumMod val="69000"/>
              </a:schemeClr>
            </a:gs>
          </a:gsLst>
          <a:lin ang="252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Berlin" id="{7B5DBA9E-B069-418E-9360-A61BDD0615A4}" vid="{C0CBE056-4EF4-4D92-969E-947779DA7AA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TM04033917[[fn=Berlin]]</Template>
  <TotalTime>26</TotalTime>
  <Words>698</Words>
  <Application>Microsoft Office PowerPoint</Application>
  <PresentationFormat>Widescreen</PresentationFormat>
  <Paragraphs>66</Paragraphs>
  <Slides>9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2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9</vt:i4>
      </vt:variant>
    </vt:vector>
  </HeadingPairs>
  <TitlesOfParts>
    <vt:vector size="12" baseType="lpstr">
      <vt:lpstr>Arial</vt:lpstr>
      <vt:lpstr>Trebuchet MS</vt:lpstr>
      <vt:lpstr>Berlin</vt:lpstr>
      <vt:lpstr>6B PROTECTIVE PARENTS</vt:lpstr>
      <vt:lpstr>PROTECTIVE PARENTS</vt:lpstr>
      <vt:lpstr>PowerPoint Presentation</vt:lpstr>
      <vt:lpstr>The Zero Conditional </vt:lpstr>
      <vt:lpstr>PowerPoint Presentation</vt:lpstr>
      <vt:lpstr>PowerPoint Presentation</vt:lpstr>
      <vt:lpstr>PowerPoint Presentation</vt:lpstr>
      <vt:lpstr>in case ↔ if 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6B PROTECTIVE PARENTS</dc:title>
  <dc:creator>Administrator</dc:creator>
  <cp:lastModifiedBy>Administrator</cp:lastModifiedBy>
  <cp:revision>6</cp:revision>
  <dcterms:created xsi:type="dcterms:W3CDTF">2020-05-05T10:55:33Z</dcterms:created>
  <dcterms:modified xsi:type="dcterms:W3CDTF">2020-05-05T11:21:50Z</dcterms:modified>
</cp:coreProperties>
</file>