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59" r:id="rId3"/>
    <p:sldId id="260" r:id="rId4"/>
    <p:sldId id="261" r:id="rId5"/>
    <p:sldId id="262" r:id="rId6"/>
    <p:sldId id="263" r:id="rId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000" autoAdjust="0"/>
    <p:restoredTop sz="94660"/>
  </p:normalViewPr>
  <p:slideViewPr>
    <p:cSldViewPr snapToGrid="0">
      <p:cViewPr varScale="1">
        <p:scale>
          <a:sx n="74" d="100"/>
          <a:sy n="74" d="100"/>
        </p:scale>
        <p:origin x="576" y="72"/>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slide" Target="slides/slide6.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ableStyles" Target="tableStyles.xml"/><Relationship Id="rId5" Type="http://schemas.openxmlformats.org/officeDocument/2006/relationships/slide" Target="slides/slide4.xml"/><Relationship Id="rId10"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5EC72C28-0F88-471F-9CE2-6306F4C66DE2}" type="datetimeFigureOut">
              <a:rPr lang="en-US" smtClean="0"/>
              <a:t>5/3/2020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B7C0B12-53FA-4537-90B2-6B22C12DCD54}" type="slidenum">
              <a:rPr lang="en-US" smtClean="0"/>
              <a:t>‹#›</a:t>
            </a:fld>
            <a:endParaRPr lang="en-US" dirty="0"/>
          </a:p>
        </p:txBody>
      </p:sp>
    </p:spTree>
    <p:extLst>
      <p:ext uri="{BB962C8B-B14F-4D97-AF65-F5344CB8AC3E}">
        <p14:creationId xmlns:p14="http://schemas.microsoft.com/office/powerpoint/2010/main" val="242616189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5EC72C28-0F88-471F-9CE2-6306F4C66DE2}" type="datetimeFigureOut">
              <a:rPr lang="en-US" smtClean="0"/>
              <a:t>5/3/2020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B7C0B12-53FA-4537-90B2-6B22C12DCD54}" type="slidenum">
              <a:rPr lang="en-US" smtClean="0"/>
              <a:t>‹#›</a:t>
            </a:fld>
            <a:endParaRPr lang="en-US" dirty="0"/>
          </a:p>
        </p:txBody>
      </p:sp>
    </p:spTree>
    <p:extLst>
      <p:ext uri="{BB962C8B-B14F-4D97-AF65-F5344CB8AC3E}">
        <p14:creationId xmlns:p14="http://schemas.microsoft.com/office/powerpoint/2010/main" val="40164016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5EC72C28-0F88-471F-9CE2-6306F4C66DE2}" type="datetimeFigureOut">
              <a:rPr lang="en-US" smtClean="0"/>
              <a:t>5/3/2020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B7C0B12-53FA-4537-90B2-6B22C12DCD54}" type="slidenum">
              <a:rPr lang="en-US" smtClean="0"/>
              <a:t>‹#›</a:t>
            </a:fld>
            <a:endParaRPr lang="en-US" dirty="0"/>
          </a:p>
        </p:txBody>
      </p:sp>
    </p:spTree>
    <p:extLst>
      <p:ext uri="{BB962C8B-B14F-4D97-AF65-F5344CB8AC3E}">
        <p14:creationId xmlns:p14="http://schemas.microsoft.com/office/powerpoint/2010/main" val="221578907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5EC72C28-0F88-471F-9CE2-6306F4C66DE2}" type="datetimeFigureOut">
              <a:rPr lang="en-US" smtClean="0"/>
              <a:t>5/3/2020</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8B7C0B12-53FA-4537-90B2-6B22C12DCD54}" type="slidenum">
              <a:rPr lang="en-US" smtClean="0"/>
              <a:t>‹#›</a:t>
            </a:fld>
            <a:endParaRPr lang="en-US" dirty="0"/>
          </a:p>
        </p:txBody>
      </p:sp>
    </p:spTree>
    <p:extLst>
      <p:ext uri="{BB962C8B-B14F-4D97-AF65-F5344CB8AC3E}">
        <p14:creationId xmlns:p14="http://schemas.microsoft.com/office/powerpoint/2010/main" val="277963448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5EC72C28-0F88-471F-9CE2-6306F4C66DE2}" type="datetimeFigureOut">
              <a:rPr lang="en-US" smtClean="0"/>
              <a:t>5/3/2020</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8B7C0B12-53FA-4537-90B2-6B22C12DCD54}" type="slidenum">
              <a:rPr lang="en-US" smtClean="0"/>
              <a:t>‹#›</a:t>
            </a:fld>
            <a:endParaRPr lang="en-US" dirty="0"/>
          </a:p>
        </p:txBody>
      </p:sp>
    </p:spTree>
    <p:extLst>
      <p:ext uri="{BB962C8B-B14F-4D97-AF65-F5344CB8AC3E}">
        <p14:creationId xmlns:p14="http://schemas.microsoft.com/office/powerpoint/2010/main" val="252990745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5EC72C28-0F88-471F-9CE2-6306F4C66DE2}" type="datetimeFigureOut">
              <a:rPr lang="en-US" smtClean="0"/>
              <a:t>5/3/2020</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8B7C0B12-53FA-4537-90B2-6B22C12DCD54}" type="slidenum">
              <a:rPr lang="en-US" smtClean="0"/>
              <a:t>‹#›</a:t>
            </a:fld>
            <a:endParaRPr lang="en-US" dirty="0"/>
          </a:p>
        </p:txBody>
      </p:sp>
    </p:spTree>
    <p:extLst>
      <p:ext uri="{BB962C8B-B14F-4D97-AF65-F5344CB8AC3E}">
        <p14:creationId xmlns:p14="http://schemas.microsoft.com/office/powerpoint/2010/main" val="290451287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5EC72C28-0F88-471F-9CE2-6306F4C66DE2}" type="datetimeFigureOut">
              <a:rPr lang="en-US" smtClean="0"/>
              <a:t>5/3/2020</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8B7C0B12-53FA-4537-90B2-6B22C12DCD54}" type="slidenum">
              <a:rPr lang="en-US" smtClean="0"/>
              <a:t>‹#›</a:t>
            </a:fld>
            <a:endParaRPr lang="en-US" dirty="0"/>
          </a:p>
        </p:txBody>
      </p:sp>
    </p:spTree>
    <p:extLst>
      <p:ext uri="{BB962C8B-B14F-4D97-AF65-F5344CB8AC3E}">
        <p14:creationId xmlns:p14="http://schemas.microsoft.com/office/powerpoint/2010/main" val="165090595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smtClean="0"/>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5EC72C28-0F88-471F-9CE2-6306F4C66DE2}" type="datetimeFigureOut">
              <a:rPr lang="en-US" smtClean="0"/>
              <a:t>5/3/2020</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8B7C0B12-53FA-4537-90B2-6B22C12DCD54}" type="slidenum">
              <a:rPr lang="en-US" smtClean="0"/>
              <a:t>‹#›</a:t>
            </a:fld>
            <a:endParaRPr lang="en-US" dirty="0"/>
          </a:p>
        </p:txBody>
      </p:sp>
    </p:spTree>
    <p:extLst>
      <p:ext uri="{BB962C8B-B14F-4D97-AF65-F5344CB8AC3E}">
        <p14:creationId xmlns:p14="http://schemas.microsoft.com/office/powerpoint/2010/main" val="353468976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dirty="0" smtClean="0"/>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5EC72C28-0F88-471F-9CE2-6306F4C66DE2}" type="datetimeFigureOut">
              <a:rPr lang="en-US" smtClean="0"/>
              <a:t>5/3/2020</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8B7C0B12-53FA-4537-90B2-6B22C12DCD54}" type="slidenum">
              <a:rPr lang="en-US" smtClean="0"/>
              <a:t>‹#›</a:t>
            </a:fld>
            <a:endParaRPr lang="en-US" dirty="0"/>
          </a:p>
        </p:txBody>
      </p:sp>
    </p:spTree>
    <p:extLst>
      <p:ext uri="{BB962C8B-B14F-4D97-AF65-F5344CB8AC3E}">
        <p14:creationId xmlns:p14="http://schemas.microsoft.com/office/powerpoint/2010/main" val="278970157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5EC72C28-0F88-471F-9CE2-6306F4C66DE2}" type="datetimeFigureOut">
              <a:rPr lang="en-US" smtClean="0"/>
              <a:t>5/3/2020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B7C0B12-53FA-4537-90B2-6B22C12DCD54}" type="slidenum">
              <a:rPr lang="en-US" smtClean="0"/>
              <a:t>‹#›</a:t>
            </a:fld>
            <a:endParaRPr lang="en-US" dirty="0"/>
          </a:p>
        </p:txBody>
      </p:sp>
    </p:spTree>
    <p:extLst>
      <p:ext uri="{BB962C8B-B14F-4D97-AF65-F5344CB8AC3E}">
        <p14:creationId xmlns:p14="http://schemas.microsoft.com/office/powerpoint/2010/main" val="408162254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5EC72C28-0F88-471F-9CE2-6306F4C66DE2}" type="datetimeFigureOut">
              <a:rPr lang="en-US" smtClean="0"/>
              <a:t>5/3/2020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B7C0B12-53FA-4537-90B2-6B22C12DCD54}" type="slidenum">
              <a:rPr lang="en-US" smtClean="0"/>
              <a:t>‹#›</a:t>
            </a:fld>
            <a:endParaRPr lang="en-US" dirty="0"/>
          </a:p>
        </p:txBody>
      </p:sp>
      <p:sp>
        <p:nvSpPr>
          <p:cNvPr id="20" name="TextBox 19"/>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latin typeface="Arial"/>
              </a:rPr>
              <a:t>”</a:t>
            </a:r>
            <a:endParaRPr lang="en-US" dirty="0">
              <a:solidFill>
                <a:schemeClr val="accent1">
                  <a:lumMod val="60000"/>
                  <a:lumOff val="40000"/>
                </a:schemeClr>
              </a:solidFill>
              <a:latin typeface="Arial"/>
            </a:endParaRPr>
          </a:p>
        </p:txBody>
      </p:sp>
    </p:spTree>
    <p:extLst>
      <p:ext uri="{BB962C8B-B14F-4D97-AF65-F5344CB8AC3E}">
        <p14:creationId xmlns:p14="http://schemas.microsoft.com/office/powerpoint/2010/main" val="3950676664"/>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5EC72C28-0F88-471F-9CE2-6306F4C66DE2}" type="datetimeFigureOut">
              <a:rPr lang="en-US" smtClean="0"/>
              <a:t>5/3/2020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B7C0B12-53FA-4537-90B2-6B22C12DCD54}" type="slidenum">
              <a:rPr lang="en-US" smtClean="0"/>
              <a:t>‹#›</a:t>
            </a:fld>
            <a:endParaRPr lang="en-US" dirty="0"/>
          </a:p>
        </p:txBody>
      </p:sp>
    </p:spTree>
    <p:extLst>
      <p:ext uri="{BB962C8B-B14F-4D97-AF65-F5344CB8AC3E}">
        <p14:creationId xmlns:p14="http://schemas.microsoft.com/office/powerpoint/2010/main" val="493644982"/>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5EC72C28-0F88-471F-9CE2-6306F4C66DE2}" type="datetimeFigureOut">
              <a:rPr lang="en-US" smtClean="0"/>
              <a:t>5/3/2020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B7C0B12-53FA-4537-90B2-6B22C12DCD54}" type="slidenum">
              <a:rPr lang="en-US" smtClean="0"/>
              <a:t>‹#›</a:t>
            </a:fld>
            <a:endParaRPr lang="en-US" dirty="0"/>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1760707008"/>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5EC72C28-0F88-471F-9CE2-6306F4C66DE2}" type="datetimeFigureOut">
              <a:rPr lang="en-US" smtClean="0"/>
              <a:t>5/3/2020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B7C0B12-53FA-4537-90B2-6B22C12DCD54}" type="slidenum">
              <a:rPr lang="en-US" smtClean="0"/>
              <a:t>‹#›</a:t>
            </a:fld>
            <a:endParaRPr lang="en-US" dirty="0"/>
          </a:p>
        </p:txBody>
      </p:sp>
    </p:spTree>
    <p:extLst>
      <p:ext uri="{BB962C8B-B14F-4D97-AF65-F5344CB8AC3E}">
        <p14:creationId xmlns:p14="http://schemas.microsoft.com/office/powerpoint/2010/main" val="4147970828"/>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5EC72C28-0F88-471F-9CE2-6306F4C66DE2}" type="datetimeFigureOut">
              <a:rPr lang="en-US" smtClean="0"/>
              <a:t>5/3/2020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B7C0B12-53FA-4537-90B2-6B22C12DCD54}" type="slidenum">
              <a:rPr lang="en-US" smtClean="0"/>
              <a:t>‹#›</a:t>
            </a:fld>
            <a:endParaRPr lang="en-US" dirty="0"/>
          </a:p>
        </p:txBody>
      </p:sp>
    </p:spTree>
    <p:extLst>
      <p:ext uri="{BB962C8B-B14F-4D97-AF65-F5344CB8AC3E}">
        <p14:creationId xmlns:p14="http://schemas.microsoft.com/office/powerpoint/2010/main" val="340497600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5EC72C28-0F88-471F-9CE2-6306F4C66DE2}" type="datetimeFigureOut">
              <a:rPr lang="en-US" smtClean="0"/>
              <a:t>5/3/2020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B7C0B12-53FA-4537-90B2-6B22C12DCD54}" type="slidenum">
              <a:rPr lang="en-US" smtClean="0"/>
              <a:t>‹#›</a:t>
            </a:fld>
            <a:endParaRPr lang="en-US" dirty="0"/>
          </a:p>
        </p:txBody>
      </p:sp>
    </p:spTree>
    <p:extLst>
      <p:ext uri="{BB962C8B-B14F-4D97-AF65-F5344CB8AC3E}">
        <p14:creationId xmlns:p14="http://schemas.microsoft.com/office/powerpoint/2010/main" val="91619129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5EC72C28-0F88-471F-9CE2-6306F4C66DE2}" type="datetimeFigureOut">
              <a:rPr lang="en-US" smtClean="0"/>
              <a:t>5/3/2020</a:t>
            </a:fld>
            <a:endParaRPr lang="en-US" dirty="0"/>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8B7C0B12-53FA-4537-90B2-6B22C12DCD54}" type="slidenum">
              <a:rPr lang="en-US" smtClean="0"/>
              <a:t>‹#›</a:t>
            </a:fld>
            <a:endParaRPr lang="en-US" dirty="0"/>
          </a:p>
        </p:txBody>
      </p:sp>
    </p:spTree>
    <p:extLst>
      <p:ext uri="{BB962C8B-B14F-4D97-AF65-F5344CB8AC3E}">
        <p14:creationId xmlns:p14="http://schemas.microsoft.com/office/powerpoint/2010/main" val="330627495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4.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6A codes of conduct</a:t>
            </a:r>
            <a:endParaRPr lang="en-US" dirty="0"/>
          </a:p>
        </p:txBody>
      </p:sp>
      <p:sp>
        <p:nvSpPr>
          <p:cNvPr id="3" name="Subtitle 2"/>
          <p:cNvSpPr>
            <a:spLocks noGrp="1"/>
          </p:cNvSpPr>
          <p:nvPr>
            <p:ph type="subTitle" idx="1"/>
          </p:nvPr>
        </p:nvSpPr>
        <p:spPr/>
        <p:txBody>
          <a:bodyPr>
            <a:normAutofit lnSpcReduction="10000"/>
          </a:bodyPr>
          <a:lstStyle/>
          <a:p>
            <a:r>
              <a:rPr lang="en-US" dirty="0" smtClean="0"/>
              <a:t>Vocabulary: phrases with take</a:t>
            </a:r>
          </a:p>
          <a:p>
            <a:r>
              <a:rPr lang="en-US" dirty="0" smtClean="0"/>
              <a:t>Grammar: uses of verb+-</a:t>
            </a:r>
            <a:r>
              <a:rPr lang="en-US" dirty="0" smtClean="0"/>
              <a:t>ing</a:t>
            </a:r>
            <a:endParaRPr lang="en-US" dirty="0" smtClean="0"/>
          </a:p>
          <a:p>
            <a:r>
              <a:rPr lang="en-US" dirty="0" smtClean="0"/>
              <a:t>Review: discussion language; opinions</a:t>
            </a:r>
            <a:endParaRPr lang="en-US" dirty="0"/>
          </a:p>
        </p:txBody>
      </p:sp>
    </p:spTree>
    <p:extLst>
      <p:ext uri="{BB962C8B-B14F-4D97-AF65-F5344CB8AC3E}">
        <p14:creationId xmlns:p14="http://schemas.microsoft.com/office/powerpoint/2010/main" val="382180080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2200" dirty="0"/>
              <a:t>Codes of conduct are set of rules outlining the norms, rules, and responsibilities or proper practices of an individual party or an organization or a society as a whole.</a:t>
            </a:r>
            <a:r>
              <a:rPr lang="en-US" dirty="0"/>
              <a:t/>
            </a:r>
            <a:br>
              <a:rPr lang="en-US" dirty="0"/>
            </a:br>
            <a:endParaRPr lang="en-US" dirty="0"/>
          </a:p>
        </p:txBody>
      </p:sp>
      <p:sp>
        <p:nvSpPr>
          <p:cNvPr id="3" name="Content Placeholder 2"/>
          <p:cNvSpPr>
            <a:spLocks noGrp="1"/>
          </p:cNvSpPr>
          <p:nvPr>
            <p:ph sz="half" idx="1"/>
          </p:nvPr>
        </p:nvSpPr>
        <p:spPr/>
        <p:txBody>
          <a:bodyPr/>
          <a:lstStyle/>
          <a:p>
            <a:r>
              <a:rPr lang="en-US" dirty="0"/>
              <a:t>Vocabulary     Phrases with take</a:t>
            </a:r>
          </a:p>
          <a:p>
            <a:r>
              <a:rPr lang="en-US" dirty="0"/>
              <a:t>Please take a look at the page 46. exercise 1 and try explain the phrases with take in bold. Check new phrases in the image given below.</a:t>
            </a:r>
          </a:p>
          <a:p>
            <a:endParaRPr lang="en-US" dirty="0"/>
          </a:p>
        </p:txBody>
      </p:sp>
      <p:pic>
        <p:nvPicPr>
          <p:cNvPr id="5" name="Content Placeholder 4"/>
          <p:cNvPicPr>
            <a:picLocks noGrp="1" noChangeAspect="1"/>
          </p:cNvPicPr>
          <p:nvPr>
            <p:ph sz="half" idx="2"/>
          </p:nvPr>
        </p:nvPicPr>
        <p:blipFill>
          <a:blip r:embed="rId2" cstate="print">
            <a:extLst>
              <a:ext uri="{28A0092B-C50C-407E-A947-70E740481C1C}">
                <a14:useLocalDpi xmlns:a14="http://schemas.microsoft.com/office/drawing/2010/main" val="0"/>
              </a:ext>
            </a:extLst>
          </a:blip>
          <a:stretch>
            <a:fillRect/>
          </a:stretch>
        </p:blipFill>
        <p:spPr>
          <a:xfrm>
            <a:off x="5203065" y="1930400"/>
            <a:ext cx="4070937" cy="4509037"/>
          </a:xfrm>
        </p:spPr>
      </p:pic>
    </p:spTree>
    <p:extLst>
      <p:ext uri="{BB962C8B-B14F-4D97-AF65-F5344CB8AC3E}">
        <p14:creationId xmlns:p14="http://schemas.microsoft.com/office/powerpoint/2010/main" val="126591777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811370" y="502276"/>
            <a:ext cx="11204620" cy="3693319"/>
          </a:xfrm>
          <a:prstGeom prst="rect">
            <a:avLst/>
          </a:prstGeom>
          <a:noFill/>
        </p:spPr>
        <p:txBody>
          <a:bodyPr wrap="square" rtlCol="0">
            <a:spAutoFit/>
          </a:bodyPr>
          <a:lstStyle/>
          <a:p>
            <a:r>
              <a:rPr lang="en-US" dirty="0" smtClean="0"/>
              <a:t>Reading</a:t>
            </a:r>
          </a:p>
          <a:p>
            <a:r>
              <a:rPr lang="en-US" dirty="0" smtClean="0"/>
              <a:t>Before reading the text on pp.46 and 47. please try to answer the questions in exercise 2a.(Do you know any English people? If so, where and how did you meet them? What are they like? Which four adjectives describe English people the best? Then read the text ’’Every visitors to England need to know’’, and try to correct the false sentences in exercise 2c).</a:t>
            </a:r>
          </a:p>
          <a:p>
            <a:endParaRPr lang="en-US" dirty="0"/>
          </a:p>
          <a:p>
            <a:r>
              <a:rPr lang="en-US" dirty="0" smtClean="0"/>
              <a:t>Vocabulary</a:t>
            </a:r>
          </a:p>
          <a:p>
            <a:endParaRPr lang="en-US" dirty="0"/>
          </a:p>
          <a:p>
            <a:r>
              <a:rPr lang="en-US" dirty="0" smtClean="0">
                <a:solidFill>
                  <a:srgbClr val="C00000"/>
                </a:solidFill>
              </a:rPr>
              <a:t>Cringing with embarrassment-to </a:t>
            </a:r>
            <a:r>
              <a:rPr lang="en-US" dirty="0" smtClean="0"/>
              <a:t>feel embarrassed and ashamed about something</a:t>
            </a:r>
          </a:p>
          <a:p>
            <a:r>
              <a:rPr lang="en-US" dirty="0" smtClean="0">
                <a:solidFill>
                  <a:srgbClr val="C00000"/>
                </a:solidFill>
              </a:rPr>
              <a:t>Commuter </a:t>
            </a:r>
            <a:r>
              <a:rPr lang="en-US" dirty="0" smtClean="0"/>
              <a:t>(n)-/</a:t>
            </a:r>
            <a:r>
              <a:rPr lang="en-US" dirty="0" smtClean="0"/>
              <a:t>kəˈmjuːtə</a:t>
            </a:r>
            <a:r>
              <a:rPr lang="en-US" dirty="0" smtClean="0"/>
              <a:t>/</a:t>
            </a:r>
            <a:r>
              <a:rPr lang="en-US" dirty="0"/>
              <a:t>-</a:t>
            </a:r>
            <a:r>
              <a:rPr lang="en-US" dirty="0" smtClean="0"/>
              <a:t>a person who travels some distance to work on a regular basis.</a:t>
            </a:r>
          </a:p>
          <a:p>
            <a:r>
              <a:rPr lang="en-US" dirty="0" smtClean="0">
                <a:solidFill>
                  <a:srgbClr val="C00000"/>
                </a:solidFill>
              </a:rPr>
              <a:t>Point out(</a:t>
            </a:r>
            <a:r>
              <a:rPr lang="en-US" dirty="0" smtClean="0">
                <a:solidFill>
                  <a:srgbClr val="C00000"/>
                </a:solidFill>
              </a:rPr>
              <a:t>ph</a:t>
            </a:r>
            <a:r>
              <a:rPr lang="en-US" dirty="0" smtClean="0">
                <a:solidFill>
                  <a:srgbClr val="C00000"/>
                </a:solidFill>
              </a:rPr>
              <a:t> </a:t>
            </a:r>
            <a:r>
              <a:rPr lang="en-US" dirty="0" smtClean="0"/>
              <a:t>v)-say something to make someone aware of a fact or circumstance</a:t>
            </a:r>
          </a:p>
          <a:p>
            <a:r>
              <a:rPr lang="en-US" dirty="0" smtClean="0">
                <a:solidFill>
                  <a:srgbClr val="C00000"/>
                </a:solidFill>
              </a:rPr>
              <a:t>Obey</a:t>
            </a:r>
            <a:r>
              <a:rPr lang="en-US" dirty="0" smtClean="0"/>
              <a:t>(v)-/ə(ʊ)ˈ</a:t>
            </a:r>
            <a:r>
              <a:rPr lang="en-US" dirty="0" smtClean="0"/>
              <a:t>beɪ</a:t>
            </a:r>
            <a:r>
              <a:rPr lang="en-US" dirty="0" smtClean="0"/>
              <a:t>/-submit to the authority of (someone) or comply with (a law)</a:t>
            </a:r>
          </a:p>
          <a:p>
            <a:r>
              <a:rPr lang="en-US" dirty="0" smtClean="0">
                <a:solidFill>
                  <a:srgbClr val="C00000"/>
                </a:solidFill>
              </a:rPr>
              <a:t>Stare</a:t>
            </a:r>
            <a:r>
              <a:rPr lang="en-US" dirty="0" smtClean="0"/>
              <a:t>(v)-/</a:t>
            </a:r>
            <a:r>
              <a:rPr lang="en-US" dirty="0" smtClean="0"/>
              <a:t>stɛ</a:t>
            </a:r>
            <a:r>
              <a:rPr lang="en-US" dirty="0" smtClean="0"/>
              <a:t>ː/-look fixedly or vacantly at someone or something with one's eyes wide open.</a:t>
            </a:r>
            <a:endParaRPr lang="en-US" dirty="0"/>
          </a:p>
        </p:txBody>
      </p:sp>
      <p:sp>
        <p:nvSpPr>
          <p:cNvPr id="3" name="TextBox 2"/>
          <p:cNvSpPr txBox="1"/>
          <p:nvPr/>
        </p:nvSpPr>
        <p:spPr>
          <a:xfrm>
            <a:off x="5486400" y="2018241"/>
            <a:ext cx="184731" cy="369332"/>
          </a:xfrm>
          <a:prstGeom prst="rect">
            <a:avLst/>
          </a:prstGeom>
          <a:noFill/>
        </p:spPr>
        <p:txBody>
          <a:bodyPr wrap="none" rtlCol="0">
            <a:spAutoFit/>
          </a:bodyPr>
          <a:lstStyle/>
          <a:p>
            <a:endParaRPr lang="en-US" dirty="0"/>
          </a:p>
        </p:txBody>
      </p:sp>
      <p:sp>
        <p:nvSpPr>
          <p:cNvPr id="4" name="TextBox 3"/>
          <p:cNvSpPr txBox="1"/>
          <p:nvPr/>
        </p:nvSpPr>
        <p:spPr>
          <a:xfrm>
            <a:off x="734097" y="4360942"/>
            <a:ext cx="11204621" cy="2123658"/>
          </a:xfrm>
          <a:prstGeom prst="rect">
            <a:avLst/>
          </a:prstGeom>
          <a:noFill/>
        </p:spPr>
        <p:txBody>
          <a:bodyPr wrap="square" rtlCol="0">
            <a:spAutoFit/>
          </a:bodyPr>
          <a:lstStyle/>
          <a:p>
            <a:r>
              <a:rPr lang="en-US" dirty="0" smtClean="0"/>
              <a:t>Grammar </a:t>
            </a:r>
          </a:p>
          <a:p>
            <a:r>
              <a:rPr lang="en-US" dirty="0" smtClean="0"/>
              <a:t>Uses of verb +</a:t>
            </a:r>
            <a:r>
              <a:rPr lang="en-US" dirty="0" smtClean="0"/>
              <a:t>ing</a:t>
            </a:r>
            <a:endParaRPr lang="en-US" dirty="0" smtClean="0"/>
          </a:p>
          <a:p>
            <a:r>
              <a:rPr lang="en-US" sz="1600" dirty="0" smtClean="0"/>
              <a:t>gerund/ˈ</a:t>
            </a:r>
            <a:r>
              <a:rPr lang="en-US" sz="1600" dirty="0" smtClean="0"/>
              <a:t>dʒɛrʌnd</a:t>
            </a:r>
            <a:r>
              <a:rPr lang="en-US" sz="1600" dirty="0" smtClean="0"/>
              <a:t>/-a verb form which functions as a noun and we form it by adding –</a:t>
            </a:r>
            <a:r>
              <a:rPr lang="en-US" sz="1600" dirty="0" smtClean="0"/>
              <a:t>ing</a:t>
            </a:r>
            <a:r>
              <a:rPr lang="en-US" sz="1600" dirty="0" smtClean="0"/>
              <a:t> to verbs like </a:t>
            </a:r>
            <a:r>
              <a:rPr lang="en-US" sz="1600" dirty="0" smtClean="0"/>
              <a:t>run+ing</a:t>
            </a:r>
            <a:r>
              <a:rPr lang="en-US" sz="1600" dirty="0" smtClean="0"/>
              <a:t>=running</a:t>
            </a:r>
          </a:p>
          <a:p>
            <a:r>
              <a:rPr lang="en-US" sz="1600" dirty="0" smtClean="0"/>
              <a:t>We use it in several ways like: The gerund as the subject of the sentence( </a:t>
            </a:r>
            <a:r>
              <a:rPr lang="en-US" sz="1600" dirty="0" smtClean="0">
                <a:solidFill>
                  <a:srgbClr val="C00000"/>
                </a:solidFill>
              </a:rPr>
              <a:t>Flying</a:t>
            </a:r>
            <a:r>
              <a:rPr lang="en-US" sz="1600" dirty="0" smtClean="0"/>
              <a:t> makes me nervous). The gerund as the complement of the verb 'to be‘(One of his duties is </a:t>
            </a:r>
            <a:r>
              <a:rPr lang="en-US" sz="1600" dirty="0" smtClean="0">
                <a:solidFill>
                  <a:srgbClr val="C00000"/>
                </a:solidFill>
              </a:rPr>
              <a:t>attending</a:t>
            </a:r>
            <a:r>
              <a:rPr lang="en-US" sz="1600" dirty="0" smtClean="0"/>
              <a:t> meetings.) The gerund after prepositions (She is good at </a:t>
            </a:r>
            <a:r>
              <a:rPr lang="en-US" sz="1600" dirty="0" smtClean="0">
                <a:solidFill>
                  <a:srgbClr val="C00000"/>
                </a:solidFill>
              </a:rPr>
              <a:t>painting</a:t>
            </a:r>
            <a:r>
              <a:rPr lang="en-US" sz="1600" dirty="0" smtClean="0"/>
              <a:t>.) The gerund after phrasal verbs(When will you give up </a:t>
            </a:r>
            <a:r>
              <a:rPr lang="en-US" sz="1600" dirty="0" smtClean="0">
                <a:solidFill>
                  <a:srgbClr val="C00000"/>
                </a:solidFill>
              </a:rPr>
              <a:t>smoking?</a:t>
            </a:r>
            <a:r>
              <a:rPr lang="en-US" sz="1600" dirty="0" smtClean="0"/>
              <a:t>) The gerund in compound nouns(I am giving Sally a </a:t>
            </a:r>
            <a:r>
              <a:rPr lang="en-US" sz="1600" dirty="0" smtClean="0">
                <a:solidFill>
                  <a:srgbClr val="C00000"/>
                </a:solidFill>
              </a:rPr>
              <a:t>driving</a:t>
            </a:r>
            <a:r>
              <a:rPr lang="en-US" sz="1600" dirty="0" smtClean="0"/>
              <a:t> lesson.) The gerund after some expressions-The gerund is necessary after the expressions </a:t>
            </a:r>
            <a:r>
              <a:rPr lang="en-US" sz="1600" dirty="0" smtClean="0">
                <a:solidFill>
                  <a:srgbClr val="C00000"/>
                </a:solidFill>
              </a:rPr>
              <a:t>can't help, can't stand, to be worth, &amp; it's no use.</a:t>
            </a:r>
            <a:endParaRPr lang="en-US" sz="1600" dirty="0">
              <a:solidFill>
                <a:srgbClr val="C00000"/>
              </a:solidFill>
            </a:endParaRPr>
          </a:p>
        </p:txBody>
      </p:sp>
    </p:spTree>
    <p:extLst>
      <p:ext uri="{BB962C8B-B14F-4D97-AF65-F5344CB8AC3E}">
        <p14:creationId xmlns:p14="http://schemas.microsoft.com/office/powerpoint/2010/main" val="74047569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Here are some more usage of verb +</a:t>
            </a:r>
            <a:r>
              <a:rPr lang="en-US" dirty="0" smtClean="0"/>
              <a:t>ing</a:t>
            </a:r>
            <a:r>
              <a:rPr lang="en-US" dirty="0" smtClean="0"/>
              <a:t> form</a:t>
            </a:r>
            <a:endParaRPr lang="en-US" dirty="0"/>
          </a:p>
        </p:txBody>
      </p:sp>
      <p:pic>
        <p:nvPicPr>
          <p:cNvPr id="4" name="Content Placeholder 3"/>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2163650" y="1815922"/>
            <a:ext cx="6091707" cy="4713668"/>
          </a:xfrm>
        </p:spPr>
      </p:pic>
    </p:spTree>
    <p:extLst>
      <p:ext uri="{BB962C8B-B14F-4D97-AF65-F5344CB8AC3E}">
        <p14:creationId xmlns:p14="http://schemas.microsoft.com/office/powerpoint/2010/main" val="163895264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1800" dirty="0" smtClean="0"/>
              <a:t>After reading additional notes on grammar please do exercises 5 and 6 page 47 and workbook pp. 30.and 31. </a:t>
            </a:r>
            <a:br>
              <a:rPr lang="en-US" sz="1800" dirty="0" smtClean="0"/>
            </a:br>
            <a:r>
              <a:rPr lang="en-US" sz="1800" dirty="0" smtClean="0"/>
              <a:t>For more exercises on this grammar unit please visit: </a:t>
            </a:r>
            <a:r>
              <a:rPr lang="en-US" sz="1800" dirty="0"/>
              <a:t>https://</a:t>
            </a:r>
            <a:r>
              <a:rPr lang="en-US" sz="1800" dirty="0" smtClean="0"/>
              <a:t>www.e-grammar.org/gerund-exercises-pdf</a:t>
            </a:r>
            <a:endParaRPr lang="en-US" sz="1800" dirty="0"/>
          </a:p>
        </p:txBody>
      </p:sp>
      <p:sp>
        <p:nvSpPr>
          <p:cNvPr id="3" name="Content Placeholder 2"/>
          <p:cNvSpPr>
            <a:spLocks noGrp="1"/>
          </p:cNvSpPr>
          <p:nvPr>
            <p:ph idx="1"/>
          </p:nvPr>
        </p:nvSpPr>
        <p:spPr/>
        <p:txBody>
          <a:bodyPr>
            <a:normAutofit fontScale="85000" lnSpcReduction="10000"/>
          </a:bodyPr>
          <a:lstStyle/>
          <a:p>
            <a:r>
              <a:rPr lang="en-US" dirty="0" smtClean="0"/>
              <a:t>Speaking</a:t>
            </a:r>
          </a:p>
          <a:p>
            <a:r>
              <a:rPr lang="en-US" dirty="0" smtClean="0"/>
              <a:t>Imagine an English tourist is coming to Montenegro. Write eight tips about the social codes in Montenegro. Use ideas given below or your own ideas and try to use </a:t>
            </a:r>
            <a:r>
              <a:rPr lang="en-US" dirty="0" smtClean="0"/>
              <a:t>verb+ing</a:t>
            </a:r>
            <a:r>
              <a:rPr lang="en-US" dirty="0" smtClean="0"/>
              <a:t> form.</a:t>
            </a:r>
          </a:p>
          <a:p>
            <a:r>
              <a:rPr lang="en-US" dirty="0" smtClean="0"/>
              <a:t>Behaviour</a:t>
            </a:r>
            <a:r>
              <a:rPr lang="en-US" dirty="0" smtClean="0"/>
              <a:t> on public transport</a:t>
            </a:r>
          </a:p>
          <a:p>
            <a:r>
              <a:rPr lang="en-US" dirty="0" smtClean="0"/>
              <a:t>Queuing (*waiting in line)</a:t>
            </a:r>
          </a:p>
          <a:p>
            <a:r>
              <a:rPr lang="en-US" dirty="0" smtClean="0"/>
              <a:t>Dress code </a:t>
            </a:r>
          </a:p>
          <a:p>
            <a:r>
              <a:rPr lang="en-US" dirty="0" smtClean="0"/>
              <a:t>Say please and thank you</a:t>
            </a:r>
          </a:p>
          <a:p>
            <a:r>
              <a:rPr lang="en-US" dirty="0" smtClean="0"/>
              <a:t>Starting conversation</a:t>
            </a:r>
          </a:p>
          <a:p>
            <a:r>
              <a:rPr lang="en-US" dirty="0" smtClean="0"/>
              <a:t>Talking to strangers</a:t>
            </a:r>
          </a:p>
          <a:p>
            <a:r>
              <a:rPr lang="en-US" dirty="0" smtClean="0"/>
              <a:t>Talking loudly in public</a:t>
            </a:r>
          </a:p>
          <a:p>
            <a:r>
              <a:rPr lang="en-US" dirty="0" smtClean="0"/>
              <a:t>Subjects you shouldn’t talk about</a:t>
            </a:r>
          </a:p>
          <a:p>
            <a:r>
              <a:rPr lang="en-US" dirty="0" smtClean="0"/>
              <a:t>Things that might cause offence</a:t>
            </a:r>
          </a:p>
          <a:p>
            <a:endParaRPr lang="en-US" dirty="0" smtClean="0"/>
          </a:p>
        </p:txBody>
      </p:sp>
    </p:spTree>
    <p:extLst>
      <p:ext uri="{BB962C8B-B14F-4D97-AF65-F5344CB8AC3E}">
        <p14:creationId xmlns:p14="http://schemas.microsoft.com/office/powerpoint/2010/main" val="72080072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888642" y="1210614"/>
            <a:ext cx="6649384" cy="369332"/>
          </a:xfrm>
          <a:prstGeom prst="rect">
            <a:avLst/>
          </a:prstGeom>
          <a:noFill/>
        </p:spPr>
        <p:txBody>
          <a:bodyPr wrap="none" rtlCol="0">
            <a:spAutoFit/>
          </a:bodyPr>
          <a:lstStyle/>
          <a:p>
            <a:r>
              <a:rPr lang="en-US" dirty="0" smtClean="0"/>
              <a:t>Thank you for Your attention and Stay healthy and </a:t>
            </a:r>
            <a:r>
              <a:rPr lang="en-US" smtClean="0"/>
              <a:t>Stay Home!</a:t>
            </a:r>
            <a:endParaRPr lang="en-US"/>
          </a:p>
        </p:txBody>
      </p:sp>
    </p:spTree>
    <p:extLst>
      <p:ext uri="{BB962C8B-B14F-4D97-AF65-F5344CB8AC3E}">
        <p14:creationId xmlns:p14="http://schemas.microsoft.com/office/powerpoint/2010/main" val="1428805948"/>
      </p:ext>
    </p:extLst>
  </p:cSld>
  <p:clrMapOvr>
    <a:masterClrMapping/>
  </p:clrMapOvr>
</p:sld>
</file>

<file path=ppt/theme/theme1.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docProps/app.xml><?xml version="1.0" encoding="utf-8"?>
<Properties xmlns="http://schemas.openxmlformats.org/officeDocument/2006/extended-properties" xmlns:vt="http://schemas.openxmlformats.org/officeDocument/2006/docPropsVTypes">
  <Template>Facet</Template>
  <TotalTime>115</TotalTime>
  <Words>496</Words>
  <Application>Microsoft Office PowerPoint</Application>
  <PresentationFormat>Widescreen</PresentationFormat>
  <Paragraphs>35</Paragraphs>
  <Slides>6</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6</vt:i4>
      </vt:variant>
    </vt:vector>
  </HeadingPairs>
  <TitlesOfParts>
    <vt:vector size="10" baseType="lpstr">
      <vt:lpstr>Arial</vt:lpstr>
      <vt:lpstr>Trebuchet MS</vt:lpstr>
      <vt:lpstr>Wingdings 3</vt:lpstr>
      <vt:lpstr>Facet</vt:lpstr>
      <vt:lpstr>6A codes of conduct</vt:lpstr>
      <vt:lpstr>Codes of conduct are set of rules outlining the norms, rules, and responsibilities or proper practices of an individual party or an organization or a society as a whole. </vt:lpstr>
      <vt:lpstr>PowerPoint Presentation</vt:lpstr>
      <vt:lpstr>Here are some more usage of verb +ing form</vt:lpstr>
      <vt:lpstr>After reading additional notes on grammar please do exercises 5 and 6 page 47 and workbook pp. 30.and 31.  For more exercises on this grammar unit please visit: https://www.e-grammar.org/gerund-exercises-pdf</vt:lpstr>
      <vt:lpstr>PowerPoint Presentation</vt:lpstr>
    </vt:vector>
  </TitlesOfParts>
  <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6A codes of conduct</dc:title>
  <dc:creator>PC</dc:creator>
  <cp:lastModifiedBy>PC</cp:lastModifiedBy>
  <cp:revision>11</cp:revision>
  <dcterms:created xsi:type="dcterms:W3CDTF">2020-05-03T12:16:50Z</dcterms:created>
  <dcterms:modified xsi:type="dcterms:W3CDTF">2020-05-03T14:12:44Z</dcterms:modified>
</cp:coreProperties>
</file>