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a" ContentType="audio/x-ms-wma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74" d="100"/>
          <a:sy n="74" d="100"/>
        </p:scale>
        <p:origin x="576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9584158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612563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5710680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6081951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4472165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9857698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7421690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9510914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461390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6471296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latin typeface="Arial"/>
              </a:rPr>
              <a:t>”</a:t>
            </a:r>
            <a:endParaRPr lang="en-US" dirty="0">
              <a:solidFill>
                <a:schemeClr val="accent1">
                  <a:lumMod val="60000"/>
                  <a:lumOff val="40000"/>
                </a:scheme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414392803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4026202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82269079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3934953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6835186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4678876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DA3F3C1-6812-4814-B7E5-9393D3918CF5}" type="datetimeFigureOut">
              <a:rPr lang="en-US" smtClean="0"/>
              <a:t>5/3/2020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9F1745F1-A01E-45E3-9DE5-411CF5868C70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2533195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8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audio" Target="../media/media1.wma"/><Relationship Id="rId1" Type="http://schemas.microsoft.com/office/2007/relationships/media" Target="../media/media1.wma"/><Relationship Id="rId4" Type="http://schemas.openxmlformats.org/officeDocument/2006/relationships/image" Target="../media/image2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8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perfect-english-grammar.com/modal-verbs-of-probability.html" TargetMode="Externa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6B He has got no manners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Vocabulary: compound adjectives describing character</a:t>
            </a:r>
          </a:p>
          <a:p>
            <a:r>
              <a:rPr lang="en-US" dirty="0" smtClean="0"/>
              <a:t>Grammar: modal verbs; level of certainty about the future</a:t>
            </a:r>
          </a:p>
          <a:p>
            <a:r>
              <a:rPr lang="en-US" dirty="0" smtClean="0"/>
              <a:t>Review: phrases with take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0252577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Vocabulary - Compound adjectives describing character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44666" y="514350"/>
            <a:ext cx="4145756" cy="5527675"/>
          </a:xfrm>
        </p:spPr>
      </p:pic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3264956"/>
          </a:xfrm>
        </p:spPr>
        <p:txBody>
          <a:bodyPr>
            <a:normAutofit fontScale="85000" lnSpcReduction="20000"/>
          </a:bodyPr>
          <a:lstStyle/>
          <a:p>
            <a:r>
              <a:rPr lang="en-US" dirty="0" smtClean="0"/>
              <a:t>Please take a few minutes to do exercise 1 on page 48 Student’s book connected to compound adjectives and try to guess the meaning of each compound adjectives.</a:t>
            </a:r>
          </a:p>
          <a:p>
            <a:r>
              <a:rPr lang="en-US" dirty="0" smtClean="0"/>
              <a:t>Here are the key. In  the brackets P stands for positive and N for Negative.</a:t>
            </a:r>
          </a:p>
          <a:p>
            <a:r>
              <a:rPr lang="en-US" dirty="0" smtClean="0"/>
              <a:t>Strong-willed(P), self-conscious(P), laid-back(P/N), open-minded(P), Self-centered (N), narrow-minded (N),easy-going (P), big-headed (N), bad-tempered (N), absent-minded (N), level-headed (P), self-assured (P/N) . Here on the right you can find explanation of some of these compound adjectives.</a:t>
            </a:r>
          </a:p>
          <a:p>
            <a:r>
              <a:rPr lang="en-US" dirty="0" smtClean="0"/>
              <a:t>Tips : Notice these opposites: strong willed≠ </a:t>
            </a:r>
            <a:r>
              <a:rPr lang="en-US" dirty="0"/>
              <a:t>weak </a:t>
            </a:r>
            <a:r>
              <a:rPr lang="en-US" dirty="0" smtClean="0"/>
              <a:t>willed;</a:t>
            </a:r>
            <a:r>
              <a:rPr lang="en-US" dirty="0"/>
              <a:t> narrow-minded≠ </a:t>
            </a:r>
            <a:r>
              <a:rPr lang="en-US" dirty="0" smtClean="0"/>
              <a:t>open minded (or broad-minded</a:t>
            </a:r>
            <a:r>
              <a:rPr lang="en-US" dirty="0"/>
              <a:t>); bad-tempered≠ </a:t>
            </a:r>
            <a:r>
              <a:rPr lang="en-US" dirty="0" smtClean="0"/>
              <a:t>good-tempered(or even-tempered).</a:t>
            </a:r>
          </a:p>
          <a:p>
            <a:r>
              <a:rPr lang="en-US" dirty="0" smtClean="0"/>
              <a:t>On most compound adjectives the stress is on the second part of the adjectives.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2598933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068946" y="1056068"/>
            <a:ext cx="10380372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Listening</a:t>
            </a:r>
          </a:p>
          <a:p>
            <a:r>
              <a:rPr lang="en-US" dirty="0" smtClean="0"/>
              <a:t>Exercise 3 a) page 48. Student’s book. Look at the photo on pp.48.and 49. Where are the people? What do you think Lucy and Don are talking about?</a:t>
            </a:r>
          </a:p>
          <a:p>
            <a:r>
              <a:rPr lang="en-US" dirty="0" smtClean="0"/>
              <a:t>Now listen and try to answer the questions in exercise 3b).</a:t>
            </a:r>
            <a:endParaRPr lang="en-US" dirty="0"/>
          </a:p>
        </p:txBody>
      </p:sp>
      <p:pic>
        <p:nvPicPr>
          <p:cNvPr id="3" name="11 R6.2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5791200" y="3124200"/>
            <a:ext cx="609600" cy="60960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1532586" y="4842456"/>
            <a:ext cx="1014855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Now, listen again. Who said the sentences in exercise 3c), Don or Lucy? Pay attention on bold words and expressions and what form comes after them.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859095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5696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"/>
                </p:tgtEl>
              </p:cMediaNode>
            </p:audi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Grammar – Modal verbs: levels of certainty about the future</a:t>
            </a:r>
            <a:br>
              <a:rPr lang="en-US" dirty="0"/>
            </a:b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 smtClean="0"/>
              <a:t>Look at the image on the right. There are some ways of expressing certainty using modal verbs or phrases given on the right. </a:t>
            </a:r>
          </a:p>
          <a:p>
            <a:r>
              <a:rPr lang="en-US" dirty="0" smtClean="0"/>
              <a:t>Here are some additional infinitive phrases after which goes </a:t>
            </a:r>
            <a:r>
              <a:rPr lang="en-US" dirty="0" smtClean="0">
                <a:solidFill>
                  <a:srgbClr val="C00000"/>
                </a:solidFill>
              </a:rPr>
              <a:t>SUBJECT+WILL+INFINITIVE</a:t>
            </a:r>
            <a:r>
              <a:rPr lang="en-US" dirty="0" smtClean="0"/>
              <a:t>:</a:t>
            </a:r>
          </a:p>
          <a:p>
            <a:r>
              <a:rPr lang="en-US" dirty="0" smtClean="0"/>
              <a:t>Be bound to / be sure to / be likely to /may well / be unlikely to </a:t>
            </a:r>
          </a:p>
          <a:p>
            <a:r>
              <a:rPr lang="en-US" dirty="0" smtClean="0"/>
              <a:t>He’s bound to upset people./ But you are sure to get the job./ He’s likely to be there for at least a year./ But Frieda may well apply./He’s unlikely to change his personality overnight</a:t>
            </a:r>
            <a:endParaRPr lang="en-US" dirty="0"/>
          </a:p>
        </p:txBody>
      </p:sp>
      <p:pic>
        <p:nvPicPr>
          <p:cNvPr id="7" name="Content Placeholder 6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39426" y="543214"/>
            <a:ext cx="4752304" cy="5793191"/>
          </a:xfrm>
        </p:spPr>
      </p:pic>
    </p:spTree>
    <p:extLst>
      <p:ext uri="{BB962C8B-B14F-4D97-AF65-F5344CB8AC3E}">
        <p14:creationId xmlns:p14="http://schemas.microsoft.com/office/powerpoint/2010/main" val="374781200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953037" y="1159099"/>
            <a:ext cx="10663707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Try to do exercise 3 a),b),c) and exercise 6 as given in the example.</a:t>
            </a:r>
          </a:p>
          <a:p>
            <a:r>
              <a:rPr lang="en-US" dirty="0" smtClean="0"/>
              <a:t>When you finish these exercise see if any of these sentences are true for you. Please do workbook pp.31.and 32.</a:t>
            </a:r>
          </a:p>
          <a:p>
            <a:r>
              <a:rPr lang="en-US" dirty="0" smtClean="0"/>
              <a:t>For more information on future certainty and possibility please visit</a:t>
            </a:r>
          </a:p>
          <a:p>
            <a:r>
              <a:rPr lang="en-US" dirty="0" smtClean="0">
                <a:hlinkClick r:id="rId2"/>
              </a:rPr>
              <a:t>https://www.perfect-english-grammar.com/modal-verbs-of-probability.html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965916" y="2923504"/>
            <a:ext cx="10457645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Speaking</a:t>
            </a:r>
          </a:p>
          <a:p>
            <a:r>
              <a:rPr lang="en-US" dirty="0" smtClean="0"/>
              <a:t>Write the names of four people you know well. Write sentences about what their lives will be like in a few years’ time. Use these ideas or your own.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Get engaged/married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Have children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Be successful in their career or studies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Change jobs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Buy/sell property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Move to a different town/city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Work/go on a holiday abroad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4722712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708338" y="953037"/>
            <a:ext cx="650992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Thank You for your attention! Stay healthy and stay home!</a:t>
            </a:r>
            <a:r>
              <a:rPr lang="en-US" dirty="0" smtClean="0">
                <a:sym typeface="Wingdings" panose="05000000000000000000" pitchFamily="2" charset="2"/>
              </a:rPr>
              <a:t>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95567442"/>
      </p:ext>
    </p:extLst>
  </p:cSld>
  <p:clrMapOvr>
    <a:masterClrMapping/>
  </p:clrMapOvr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184</TotalTime>
  <Words>485</Words>
  <Application>Microsoft Office PowerPoint</Application>
  <PresentationFormat>Widescreen</PresentationFormat>
  <Paragraphs>33</Paragraphs>
  <Slides>6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1" baseType="lpstr">
      <vt:lpstr>Arial</vt:lpstr>
      <vt:lpstr>Trebuchet MS</vt:lpstr>
      <vt:lpstr>Wingdings</vt:lpstr>
      <vt:lpstr>Wingdings 3</vt:lpstr>
      <vt:lpstr>Facet</vt:lpstr>
      <vt:lpstr>6B He has got no manners</vt:lpstr>
      <vt:lpstr>Vocabulary - Compound adjectives describing character</vt:lpstr>
      <vt:lpstr>PowerPoint Presentation</vt:lpstr>
      <vt:lpstr>Grammar – Modal verbs: levels of certainty about the future 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6B He has got no manners</dc:title>
  <dc:creator>PC</dc:creator>
  <cp:lastModifiedBy>PC</cp:lastModifiedBy>
  <cp:revision>13</cp:revision>
  <dcterms:created xsi:type="dcterms:W3CDTF">2020-05-03T14:18:06Z</dcterms:created>
  <dcterms:modified xsi:type="dcterms:W3CDTF">2020-05-03T17:22:10Z</dcterms:modified>
</cp:coreProperties>
</file>