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50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093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593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100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43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0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84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937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0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38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55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EF21-8EF5-4F17-8B28-02E8719A1519}" type="datetimeFigureOut">
              <a:rPr lang="sr-Latn-RS" smtClean="0"/>
              <a:t>20.03.2019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416F-14FA-4E8A-9186-B6B065EA34F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914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PORODICA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2211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395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59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20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sr-Latn-CS" altLang="sr-Latn-RS" smtClean="0">
                <a:solidFill>
                  <a:srgbClr val="9C4839"/>
                </a:solidFill>
              </a:rPr>
              <a:t>                     </a:t>
            </a:r>
            <a:r>
              <a:rPr lang="sr-Latn-CS" altLang="sr-Latn-RS" b="1" smtClean="0">
                <a:solidFill>
                  <a:srgbClr val="9C4839"/>
                </a:solidFill>
              </a:rPr>
              <a:t>I. TEORIJSKI DEO</a:t>
            </a:r>
            <a:br>
              <a:rPr lang="sr-Latn-CS" altLang="sr-Latn-RS" b="1" smtClean="0">
                <a:solidFill>
                  <a:srgbClr val="9C4839"/>
                </a:solidFill>
              </a:rPr>
            </a:br>
            <a:r>
              <a:rPr lang="sr-Latn-CS" altLang="sr-Latn-RS" b="1" smtClean="0">
                <a:solidFill>
                  <a:srgbClr val="9C4839"/>
                </a:solidFill>
              </a:rPr>
              <a:t>                        </a:t>
            </a:r>
            <a:r>
              <a:rPr lang="sr-Latn-CS" altLang="sr-Latn-RS" b="1" smtClean="0">
                <a:solidFill>
                  <a:srgbClr val="FF9900"/>
                </a:solidFill>
              </a:rPr>
              <a:t>Adolescencija</a:t>
            </a:r>
            <a:endParaRPr lang="fr-CA" altLang="sr-Latn-RS" b="1" smtClean="0">
              <a:solidFill>
                <a:srgbClr val="FF99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2862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r-Latn-CS" altLang="sr-Latn-RS" sz="2400" smtClean="0"/>
              <a:t>Prelazni period između detinjstva i odraslosti, period u kome dolazi do intenzivnog rasta i razvoja kako na fizičkom, tako i na psihičkom planu mlade osobe; </a:t>
            </a:r>
          </a:p>
          <a:p>
            <a:pPr eaLnBrk="1" hangingPunct="1"/>
            <a:r>
              <a:rPr lang="sr-Latn-CS" altLang="sr-Latn-RS" sz="2400" smtClean="0"/>
              <a:t>Prema klasifikaciji Svetske Zdravstvene Organizacije (World Health Organisation – WHO) iz 1980. godine adolescencija je određena kao period između 10. i 19. godine, međutim, 1984. godine je predloženo da se gornja granica mladalaštva pomeri na 24. godinu. </a:t>
            </a:r>
            <a:endParaRPr lang="en-US" altLang="sr-Latn-RS" sz="2400" smtClean="0"/>
          </a:p>
          <a:p>
            <a:pPr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Rana adolescencija (od 10. do 14. godine), 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Srednja adolescencija(od 15. do 19. godine)  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Pozna adolescencija (od 20. do 24. godine). </a:t>
            </a:r>
          </a:p>
          <a:p>
            <a:pPr eaLnBrk="1" hangingPunct="1"/>
            <a:endParaRPr lang="en-US" altLang="sr-Latn-RS" sz="2400" smtClean="0"/>
          </a:p>
          <a:p>
            <a:pPr eaLnBrk="1" hangingPunct="1"/>
            <a:endParaRPr lang="en-GB" altLang="sr-Latn-RS" sz="2400" smtClean="0"/>
          </a:p>
          <a:p>
            <a:pPr eaLnBrk="1" hangingPunct="1"/>
            <a:endParaRPr lang="en-GB" altLang="sr-Latn-RS" sz="2400" smtClean="0"/>
          </a:p>
          <a:p>
            <a:pPr eaLnBrk="1" hangingPunct="1"/>
            <a:endParaRPr lang="fr-CA" altLang="sr-Latn-RS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fr-CA" altLang="sr-Latn-RS" smtClean="0">
                <a:solidFill>
                  <a:srgbClr val="9C4839"/>
                </a:solidFill>
              </a:rPr>
              <a:t>                </a:t>
            </a:r>
            <a:r>
              <a:rPr lang="sr-Latn-CS" altLang="sr-Latn-RS" smtClean="0">
                <a:solidFill>
                  <a:srgbClr val="9C4839"/>
                </a:solidFill>
              </a:rPr>
              <a:t> </a:t>
            </a:r>
            <a:r>
              <a:rPr lang="fr-CA" altLang="sr-Latn-RS" b="1" smtClean="0">
                <a:solidFill>
                  <a:srgbClr val="FF9900"/>
                </a:solidFill>
              </a:rPr>
              <a:t>Porodica: karakteristike i </a:t>
            </a:r>
            <a:r>
              <a:rPr lang="sr-Latn-CS" altLang="sr-Latn-RS" b="1" smtClean="0">
                <a:solidFill>
                  <a:srgbClr val="FF9900"/>
                </a:solidFill>
              </a:rPr>
              <a:t>    </a:t>
            </a:r>
            <a:r>
              <a:rPr lang="fr-CA" altLang="sr-Latn-RS" b="1" smtClean="0">
                <a:solidFill>
                  <a:srgbClr val="FF9900"/>
                </a:solidFill>
              </a:rPr>
              <a:t>funkcionalnost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43375"/>
          </a:xfrm>
        </p:spPr>
        <p:txBody>
          <a:bodyPr/>
          <a:lstStyle/>
          <a:p>
            <a:pPr marL="457200" indent="-457200" eaLnBrk="1" hangingPunct="1"/>
            <a:r>
              <a:rPr lang="en-GB" altLang="sr-Latn-RS" sz="2400" smtClean="0"/>
              <a:t>Porodica predstavlja predmet interesovanja mnogih naučnih disciplina (psihologija,pedagogija, istorija, filozofija, antropologija, sociologija);</a:t>
            </a:r>
          </a:p>
          <a:p>
            <a:pPr marL="457200" indent="-457200" eaLnBrk="1" hangingPunct="1"/>
            <a:endParaRPr lang="en-GB" altLang="sr-Latn-RS" sz="2400" smtClean="0"/>
          </a:p>
          <a:p>
            <a:pPr marL="457200" indent="-457200" eaLnBrk="1" hangingPunct="1"/>
            <a:r>
              <a:rPr lang="en-GB" altLang="sr-Latn-RS" sz="2400" b="1" smtClean="0"/>
              <a:t>Funkcije porodice: prokreacija, socijali</a:t>
            </a:r>
            <a:r>
              <a:rPr lang="sr-Latn-CS" altLang="sr-Latn-RS" sz="2400" b="1" smtClean="0"/>
              <a:t>zacija novih generacija, ekonomska, zaštitnička i emocionalna;</a:t>
            </a:r>
            <a:endParaRPr lang="en-GB" altLang="sr-Latn-RS" sz="2400" b="1" smtClean="0"/>
          </a:p>
          <a:p>
            <a:pPr marL="457200" indent="-457200" eaLnBrk="1" hangingPunct="1"/>
            <a:endParaRPr lang="en-US" altLang="sr-Latn-RS" sz="2400" smtClean="0"/>
          </a:p>
          <a:p>
            <a:pPr marL="457200" indent="-457200" eaLnBrk="1" hangingPunct="1"/>
            <a:r>
              <a:rPr lang="en-GB" altLang="sr-Latn-RS" sz="2400" b="1" smtClean="0">
                <a:solidFill>
                  <a:srgbClr val="C00000"/>
                </a:solidFill>
              </a:rPr>
              <a:t>Porodica predstavlja najznačajniji faktor koji oblikuje i usmerava razvoj pojedinca tokom čitavog njegovog životnog ciklusa.</a:t>
            </a:r>
          </a:p>
          <a:p>
            <a:pPr marL="457200" indent="-457200" eaLnBrk="1" hangingPunct="1"/>
            <a:endParaRPr lang="en-US" altLang="sr-Latn-RS" sz="2400" smtClean="0"/>
          </a:p>
          <a:p>
            <a:pPr marL="457200" indent="-457200" eaLnBrk="1" hangingPunct="1">
              <a:buFont typeface="Arial" pitchFamily="34" charset="0"/>
              <a:buNone/>
            </a:pPr>
            <a:endParaRPr lang="en-US" altLang="sr-Latn-RS" sz="2800" smtClean="0"/>
          </a:p>
          <a:p>
            <a:pPr marL="457200" indent="-457200" eaLnBrk="1" hangingPunct="1"/>
            <a:endParaRPr lang="en-US" altLang="sr-Latn-RS" sz="2400" smtClean="0"/>
          </a:p>
          <a:p>
            <a:pPr marL="457200" indent="-457200" eaLnBrk="1" hangingPunct="1"/>
            <a:endParaRPr lang="en-GB" altLang="sr-Latn-RS" sz="2400" smtClean="0"/>
          </a:p>
          <a:p>
            <a:pPr marL="457200" indent="-457200" eaLnBrk="1" hangingPunct="1">
              <a:buFont typeface="Arial" pitchFamily="34" charset="0"/>
              <a:buNone/>
            </a:pPr>
            <a:endParaRPr lang="fr-CA" altLang="sr-Latn-RS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r-CA" altLang="sr-Latn-RS" smtClean="0">
                <a:solidFill>
                  <a:srgbClr val="9C4839"/>
                </a:solidFill>
              </a:rPr>
              <a:t>  </a:t>
            </a:r>
            <a:r>
              <a:rPr lang="sr-Latn-CS" altLang="sr-Latn-RS" smtClean="0">
                <a:solidFill>
                  <a:srgbClr val="9C4839"/>
                </a:solidFill>
              </a:rPr>
              <a:t>                    </a:t>
            </a:r>
            <a:r>
              <a:rPr lang="sr-Latn-CS" altLang="sr-Latn-RS" b="1" smtClean="0">
                <a:solidFill>
                  <a:srgbClr val="FF9900"/>
                </a:solidFill>
              </a:rPr>
              <a:t>Životni ciklus porodice</a:t>
            </a:r>
            <a:r>
              <a:rPr lang="fr-CA" altLang="sr-Latn-RS" b="1" smtClean="0">
                <a:solidFill>
                  <a:srgbClr val="FF9900"/>
                </a:solidFill>
              </a:rPr>
              <a:t>              </a:t>
            </a:r>
          </a:p>
        </p:txBody>
      </p:sp>
      <p:sp>
        <p:nvSpPr>
          <p:cNvPr id="2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433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sr-Latn-CS" sz="2000" dirty="0" smtClean="0"/>
              <a:t>Radovi Duvala i Hila (Duvall, Hill, 1948), a kasnije i Rodžersa (Rogers, 1971) razlikuju osam razvojnih faza porodice:</a:t>
            </a:r>
            <a:endParaRPr lang="en-GB" sz="2000" dirty="0" smtClean="0"/>
          </a:p>
          <a:p>
            <a:pPr>
              <a:buFont typeface="Arial" charset="0"/>
              <a:buNone/>
              <a:defRPr/>
            </a:pPr>
            <a:r>
              <a:rPr lang="sr-Latn-CS" sz="2000" dirty="0" smtClean="0"/>
              <a:t> 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Početna porodica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Porodica sa sasvim malim detetom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Porodica sa predškolskim detetom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Porodica sa školskim detetom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Porodica sa adolescentom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„Rasturanje porodice“ – odlazak dece od roditelja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Postroditeljska porodica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sr-Latn-CS" sz="2000" dirty="0" smtClean="0"/>
              <a:t>Ostarela porodica</a:t>
            </a:r>
            <a:endParaRPr lang="en-GB" sz="2000" dirty="0" smtClean="0"/>
          </a:p>
          <a:p>
            <a:pPr marL="457200" indent="-457200" eaLnBrk="1" hangingPunct="1">
              <a:defRPr/>
            </a:pPr>
            <a:endParaRPr lang="en-US" sz="2400" dirty="0" smtClean="0"/>
          </a:p>
          <a:p>
            <a:pPr marL="457200" indent="-457200" eaLnBrk="1" hangingPunct="1">
              <a:defRPr/>
            </a:pPr>
            <a:endParaRPr lang="en-GB" sz="2400" dirty="0" smtClean="0"/>
          </a:p>
          <a:p>
            <a:pPr marL="457200" indent="-457200" eaLnBrk="1" hangingPunct="1">
              <a:buFont typeface="Arial" pitchFamily="34" charset="0"/>
              <a:buNone/>
              <a:defRPr/>
            </a:pPr>
            <a:endParaRPr lang="fr-CA" dirty="0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sr-Latn-CS" altLang="sr-Latn-RS" smtClean="0">
                <a:solidFill>
                  <a:srgbClr val="9C4839"/>
                </a:solidFill>
              </a:rPr>
              <a:t>               </a:t>
            </a:r>
            <a:r>
              <a:rPr lang="sr-Latn-CS" altLang="sr-Latn-RS" b="1" smtClean="0">
                <a:solidFill>
                  <a:srgbClr val="FF9900"/>
                </a:solidFill>
              </a:rPr>
              <a:t>Porodica sa adolescentom</a:t>
            </a:r>
            <a:endParaRPr lang="fr-CA" altLang="sr-Latn-RS" b="1" smtClean="0">
              <a:solidFill>
                <a:srgbClr val="FF9900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43375"/>
          </a:xfrm>
        </p:spPr>
        <p:txBody>
          <a:bodyPr>
            <a:normAutofit lnSpcReduction="10000"/>
          </a:bodyPr>
          <a:lstStyle/>
          <a:p>
            <a:pPr marL="457200" indent="-457200" eaLnBrk="1" hangingPunct="1"/>
            <a:r>
              <a:rPr lang="en-GB" altLang="sr-Latn-RS" sz="2400" smtClean="0"/>
              <a:t>Ova razvojna faza porodice počinje ulaskom najstarijeg deteta u pubertet i obično traje do odlaska dece iz kuće</a:t>
            </a:r>
            <a:r>
              <a:rPr lang="sr-Latn-CS" altLang="sr-Latn-RS" sz="2400" smtClean="0"/>
              <a:t>;</a:t>
            </a: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en-GB" altLang="sr-Latn-RS" sz="2400" smtClean="0"/>
              <a:t> </a:t>
            </a:r>
            <a:endParaRPr lang="sr-Latn-CS" altLang="sr-Latn-RS" sz="2400" smtClean="0"/>
          </a:p>
          <a:p>
            <a:pPr marL="457200" indent="-457200" eaLnBrk="1" hangingPunct="1"/>
            <a:r>
              <a:rPr lang="en-GB" altLang="sr-Latn-RS" sz="2400" smtClean="0"/>
              <a:t>Reorganizacija je uočljiva u nekoliko domena funkcionisanja porodice: </a:t>
            </a:r>
            <a:endParaRPr lang="sr-Latn-CS" altLang="sr-Latn-RS" sz="2400" smtClean="0"/>
          </a:p>
          <a:p>
            <a:pPr marL="457200" indent="-457200" eaLnBrk="1" hangingPunct="1"/>
            <a:endParaRPr lang="sr-Latn-CS" altLang="sr-Latn-RS" sz="2400" smtClean="0"/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A</a:t>
            </a:r>
            <a:r>
              <a:rPr lang="en-GB" altLang="sr-Latn-RS" sz="2400" smtClean="0"/>
              <a:t>utoritetu roditelja; </a:t>
            </a:r>
            <a:endParaRPr lang="sr-Latn-CS" altLang="sr-Latn-RS" sz="2400" smtClean="0"/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P</a:t>
            </a:r>
            <a:r>
              <a:rPr lang="en-GB" altLang="sr-Latn-RS" sz="2400" smtClean="0"/>
              <a:t>oštovanju granica, pravila i vrednosti u okviru porodice; </a:t>
            </a:r>
            <a:endParaRPr lang="sr-Latn-CS" altLang="sr-Latn-RS" sz="2400" smtClean="0"/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sr-Latn-CS" altLang="sr-Latn-RS" sz="2400" smtClean="0"/>
              <a:t>R</a:t>
            </a:r>
            <a:r>
              <a:rPr lang="en-GB" altLang="sr-Latn-RS" sz="2400" smtClean="0"/>
              <a:t>edefinisanju statusa dece u porodici i uloge roditelja u odnosu prema deci.</a:t>
            </a:r>
          </a:p>
          <a:p>
            <a:pPr marL="457200" indent="-457200" eaLnBrk="1" hangingPunct="1">
              <a:buFont typeface="Arial" pitchFamily="34" charset="0"/>
              <a:buNone/>
            </a:pPr>
            <a:endParaRPr lang="fr-CA" altLang="sr-Latn-RS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/>
            <a:r>
              <a:rPr lang="sr-Latn-CS" altLang="sr-Latn-RS" smtClean="0">
                <a:solidFill>
                  <a:srgbClr val="9C4839"/>
                </a:solidFill>
              </a:rPr>
              <a:t>              </a:t>
            </a:r>
            <a:r>
              <a:rPr lang="sr-Latn-CS" altLang="sr-Latn-RS" b="1" smtClean="0">
                <a:solidFill>
                  <a:srgbClr val="FF9900"/>
                </a:solidFill>
              </a:rPr>
              <a:t>Ispitivanje porodičnog funkcionisanja                </a:t>
            </a:r>
            <a:endParaRPr lang="fr-CA" altLang="sr-Latn-RS" b="1" smtClean="0">
              <a:solidFill>
                <a:srgbClr val="FF9900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43375"/>
          </a:xfrm>
        </p:spPr>
        <p:txBody>
          <a:bodyPr/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sr-Latn-CS" altLang="sr-Latn-RS" sz="2000" smtClean="0"/>
              <a:t>        </a:t>
            </a:r>
            <a:r>
              <a:rPr lang="sr-Latn-CS" altLang="sr-Latn-RS" sz="2000" b="1" smtClean="0"/>
              <a:t>Sposobnost funkcionisanja porodice najčešće se posmatra u okviru četiri osnovna područja: </a:t>
            </a:r>
          </a:p>
          <a:p>
            <a:pPr marL="457200" indent="-457200" eaLnBrk="1" hangingPunct="1">
              <a:buFont typeface="Arial" pitchFamily="34" charset="0"/>
              <a:buNone/>
            </a:pPr>
            <a:endParaRPr lang="sr-Latn-CS" altLang="sr-Latn-RS" sz="2000" smtClean="0"/>
          </a:p>
          <a:p>
            <a:pPr marL="457200" indent="-457200" eaLnBrk="1" hangingPunct="1"/>
            <a:r>
              <a:rPr lang="sr-Latn-CS" altLang="sr-Latn-RS" sz="2000" b="1" i="1" smtClean="0">
                <a:solidFill>
                  <a:srgbClr val="00B050"/>
                </a:solidFill>
              </a:rPr>
              <a:t>personalno funkcionisanje</a:t>
            </a:r>
            <a:r>
              <a:rPr lang="sr-Latn-CS" altLang="sr-Latn-RS" sz="2000" b="1" smtClean="0">
                <a:solidFill>
                  <a:srgbClr val="00B050"/>
                </a:solidFill>
              </a:rPr>
              <a:t> </a:t>
            </a:r>
            <a:r>
              <a:rPr lang="sr-Latn-CS" altLang="sr-Latn-RS" sz="2000" smtClean="0"/>
              <a:t>(odnosi se na osećanje zadovoljstva svakog člana, kako mestom, tako i ulogom u porodici), </a:t>
            </a:r>
          </a:p>
          <a:p>
            <a:pPr marL="457200" indent="-457200" eaLnBrk="1" hangingPunct="1"/>
            <a:r>
              <a:rPr lang="sr-Latn-CS" altLang="sr-Latn-RS" sz="2000" b="1" i="1" smtClean="0">
                <a:solidFill>
                  <a:srgbClr val="00B050"/>
                </a:solidFill>
              </a:rPr>
              <a:t>bračno funkcionisanje</a:t>
            </a:r>
            <a:r>
              <a:rPr lang="sr-Latn-CS" altLang="sr-Latn-RS" sz="2000" b="1" smtClean="0">
                <a:solidFill>
                  <a:srgbClr val="00B050"/>
                </a:solidFill>
              </a:rPr>
              <a:t> </a:t>
            </a:r>
            <a:r>
              <a:rPr lang="sr-Latn-CS" altLang="sr-Latn-RS" sz="2000" smtClean="0"/>
              <a:t>(odnosi se na osećanje seksualnog i emotivnog zadovoljenja partnera), </a:t>
            </a:r>
          </a:p>
          <a:p>
            <a:pPr marL="457200" indent="-457200" eaLnBrk="1" hangingPunct="1"/>
            <a:r>
              <a:rPr lang="sr-Latn-CS" altLang="sr-Latn-RS" sz="2000" b="1" i="1" smtClean="0">
                <a:solidFill>
                  <a:srgbClr val="00B050"/>
                </a:solidFill>
              </a:rPr>
              <a:t>roditeljsko funkcionisanje</a:t>
            </a:r>
            <a:r>
              <a:rPr lang="sr-Latn-CS" altLang="sr-Latn-RS" sz="2000" b="1" smtClean="0">
                <a:solidFill>
                  <a:srgbClr val="00B050"/>
                </a:solidFill>
              </a:rPr>
              <a:t> </a:t>
            </a:r>
            <a:r>
              <a:rPr lang="sr-Latn-CS" altLang="sr-Latn-RS" sz="2000" smtClean="0"/>
              <a:t>(obezbeđuje zaštitu, podršku, razumevanje, ljubav, vaspitanje i socijalizaciju dece) i </a:t>
            </a:r>
          </a:p>
          <a:p>
            <a:pPr marL="457200" indent="-457200" eaLnBrk="1" hangingPunct="1"/>
            <a:r>
              <a:rPr lang="sr-Latn-CS" altLang="sr-Latn-RS" sz="2000" b="1" i="1" smtClean="0">
                <a:solidFill>
                  <a:srgbClr val="00B050"/>
                </a:solidFill>
              </a:rPr>
              <a:t>socio – ekonomsko funkcionisanje</a:t>
            </a:r>
            <a:r>
              <a:rPr lang="sr-Latn-CS" altLang="sr-Latn-RS" sz="2000" b="1" smtClean="0">
                <a:solidFill>
                  <a:srgbClr val="00B050"/>
                </a:solidFill>
              </a:rPr>
              <a:t> </a:t>
            </a:r>
            <a:r>
              <a:rPr lang="sr-Latn-CS" altLang="sr-Latn-RS" sz="2000" smtClean="0"/>
              <a:t>(koje se odnosi na razvijanje porodičnih vrednosti, ekonomske stabilnosti i usklađivanja sa društvenim i kulturnim sadržajima). </a:t>
            </a:r>
            <a:endParaRPr lang="en-GB" altLang="sr-Latn-RS" sz="2000" smtClean="0"/>
          </a:p>
          <a:p>
            <a:pPr marL="457200" indent="-457200" eaLnBrk="1" hangingPunct="1"/>
            <a:endParaRPr lang="en-GB" altLang="sr-Latn-RS" sz="2400" smtClean="0"/>
          </a:p>
          <a:p>
            <a:pPr marL="457200" indent="-457200" eaLnBrk="1" hangingPunct="1">
              <a:buFont typeface="Arial" pitchFamily="34" charset="0"/>
              <a:buNone/>
            </a:pPr>
            <a:endParaRPr lang="fr-CA" altLang="sr-Latn-RS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/>
          <a:lstStyle/>
          <a:p>
            <a:pPr algn="r" eaLnBrk="1" hangingPunct="1"/>
            <a:r>
              <a:rPr lang="sr-Latn-CS" altLang="sr-Latn-RS" sz="3600" smtClean="0">
                <a:solidFill>
                  <a:srgbClr val="9C4839"/>
                </a:solidFill>
              </a:rPr>
              <a:t>                </a:t>
            </a:r>
            <a:r>
              <a:rPr lang="sr-Latn-CS" altLang="sr-Latn-RS" b="1" smtClean="0">
                <a:solidFill>
                  <a:srgbClr val="FF9900"/>
                </a:solidFill>
              </a:rPr>
              <a:t>Dimenzije porodičnog   funkcionisanja</a:t>
            </a:r>
            <a:endParaRPr lang="fr-CA" altLang="sr-Latn-RS" b="1" smtClean="0">
              <a:solidFill>
                <a:srgbClr val="FF9900"/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4286250"/>
          </a:xfrm>
        </p:spPr>
        <p:txBody>
          <a:bodyPr>
            <a:normAutofit lnSpcReduction="10000"/>
          </a:bodyPr>
          <a:lstStyle/>
          <a:p>
            <a:pPr marL="457200" indent="-457200" eaLnBrk="1" hangingPunct="1"/>
            <a:r>
              <a:rPr lang="sr-Latn-CS" altLang="sr-Latn-RS" sz="2400" b="1" smtClean="0"/>
              <a:t>N</a:t>
            </a:r>
            <a:r>
              <a:rPr lang="en-GB" altLang="sr-Latn-RS" sz="2400" b="1" smtClean="0"/>
              <a:t>ajčešće mereni različiti konstrukti ili dimenzije kojima se operacionalizuje funkcionalnost porodičnog sistema su</a:t>
            </a:r>
            <a:r>
              <a:rPr lang="sr-Latn-CS" altLang="sr-Latn-RS" sz="2400" b="1" smtClean="0"/>
              <a:t>:</a:t>
            </a:r>
            <a:r>
              <a:rPr lang="en-GB" altLang="sr-Latn-RS" sz="2400" b="1" smtClean="0"/>
              <a:t> </a:t>
            </a:r>
            <a:endParaRPr lang="sr-Latn-CS" altLang="sr-Latn-RS" sz="2400" b="1" smtClean="0"/>
          </a:p>
          <a:p>
            <a:pPr marL="457200" indent="-457200" eaLnBrk="1" hangingPunct="1"/>
            <a:r>
              <a:rPr lang="en-GB" altLang="sr-Latn-RS" sz="2200" smtClean="0"/>
              <a:t>kohezivnost,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adaptibilnost,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kontrola i autonomija unutar porodice,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porodična koherentnost,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vaspitni stilovi i stavovi roditelja,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afektivna vezanost, </a:t>
            </a:r>
            <a:endParaRPr lang="sr-Latn-CS" altLang="sr-Latn-RS" sz="2200" smtClean="0"/>
          </a:p>
          <a:p>
            <a:pPr marL="457200" indent="-457200" eaLnBrk="1" hangingPunct="1"/>
            <a:r>
              <a:rPr lang="en-GB" altLang="sr-Latn-RS" sz="2200" smtClean="0"/>
              <a:t>strategije prevladavanja teškoća i problema</a:t>
            </a:r>
            <a:endParaRPr lang="sr-Latn-CS" altLang="sr-Latn-RS" sz="2200" smtClean="0"/>
          </a:p>
          <a:p>
            <a:pPr marL="457200" indent="-457200" eaLnBrk="1" hangingPunct="1"/>
            <a:r>
              <a:rPr lang="sr-Latn-CS" altLang="sr-Latn-RS" sz="2200" smtClean="0"/>
              <a:t>kvalitet uspostavljenih relacija porodice i njenih članova u širem društvenom okruženju</a:t>
            </a:r>
            <a:endParaRPr lang="fr-CA" altLang="sr-Latn-RS" sz="2200" smtClean="0">
              <a:solidFill>
                <a:srgbClr val="9C48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1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02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408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PORODICA</vt:lpstr>
      <vt:lpstr>                     I. TEORIJSKI DEO                         Adolescencija</vt:lpstr>
      <vt:lpstr>                 Porodica: karakteristike i     funkcionalnost</vt:lpstr>
      <vt:lpstr>                      Životni ciklus porodice              </vt:lpstr>
      <vt:lpstr>               Porodica sa adolescentom</vt:lpstr>
      <vt:lpstr>              Ispitivanje porodičnog funkcionisanja                </vt:lpstr>
      <vt:lpstr>                Dimenzije porodičnog   funkcionisanja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PORODICA</dc:title>
  <dc:creator>Nila</dc:creator>
  <cp:lastModifiedBy>Nila</cp:lastModifiedBy>
  <cp:revision>1</cp:revision>
  <dcterms:created xsi:type="dcterms:W3CDTF">2019-03-20T12:32:38Z</dcterms:created>
  <dcterms:modified xsi:type="dcterms:W3CDTF">2019-03-20T12:37:12Z</dcterms:modified>
</cp:coreProperties>
</file>